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8" r:id="rId8"/>
    <p:sldId id="269" r:id="rId9"/>
    <p:sldId id="267" r:id="rId10"/>
    <p:sldId id="272" r:id="rId11"/>
    <p:sldId id="265" r:id="rId12"/>
    <p:sldId id="260" r:id="rId13"/>
    <p:sldId id="271" r:id="rId14"/>
    <p:sldId id="270" r:id="rId15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4414F-BF2A-495A-ACBD-AF76566CCBB7}" v="196" dt="2019-10-04T15:08:52.694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20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C6B4414F-BF2A-495A-ACBD-AF76566CCBB7}"/>
    <pc:docChg chg="modSld">
      <pc:chgData name="Stevens, David" userId="73fe415a-d21a-4898-bfab-0e75d37181d7" providerId="ADAL" clId="{C6B4414F-BF2A-495A-ACBD-AF76566CCBB7}" dt="2019-10-04T15:08:52.694" v="5" actId="408"/>
      <pc:docMkLst>
        <pc:docMk/>
      </pc:docMkLst>
      <pc:sldChg chg="modSp">
        <pc:chgData name="Stevens, David" userId="73fe415a-d21a-4898-bfab-0e75d37181d7" providerId="ADAL" clId="{C6B4414F-BF2A-495A-ACBD-AF76566CCBB7}" dt="2019-10-04T14:53:23.053" v="1" actId="1038"/>
        <pc:sldMkLst>
          <pc:docMk/>
          <pc:sldMk cId="2084593272" sldId="256"/>
        </pc:sldMkLst>
        <pc:grpChg chg="mod">
          <ac:chgData name="Stevens, David" userId="73fe415a-d21a-4898-bfab-0e75d37181d7" providerId="ADAL" clId="{C6B4414F-BF2A-495A-ACBD-AF76566CCBB7}" dt="2019-10-04T14:53:23.053" v="1" actId="1038"/>
          <ac:grpSpMkLst>
            <pc:docMk/>
            <pc:sldMk cId="2084593272" sldId="256"/>
            <ac:grpSpMk id="38" creationId="{D4247691-1947-4775-B799-8823341ABFDE}"/>
          </ac:grpSpMkLst>
        </pc:grpChg>
      </pc:sldChg>
      <pc:sldChg chg="modSp">
        <pc:chgData name="Stevens, David" userId="73fe415a-d21a-4898-bfab-0e75d37181d7" providerId="ADAL" clId="{C6B4414F-BF2A-495A-ACBD-AF76566CCBB7}" dt="2019-10-04T15:08:24.516" v="3" actId="14100"/>
        <pc:sldMkLst>
          <pc:docMk/>
          <pc:sldMk cId="590347415" sldId="269"/>
        </pc:sldMkLst>
        <pc:spChg chg="mod">
          <ac:chgData name="Stevens, David" userId="73fe415a-d21a-4898-bfab-0e75d37181d7" providerId="ADAL" clId="{C6B4414F-BF2A-495A-ACBD-AF76566CCBB7}" dt="2019-10-04T15:08:24.516" v="3" actId="14100"/>
          <ac:spMkLst>
            <pc:docMk/>
            <pc:sldMk cId="590347415" sldId="269"/>
            <ac:spMk id="45" creationId="{747F3EFF-9E6D-4D93-B64C-4DC32FA813A4}"/>
          </ac:spMkLst>
        </pc:spChg>
      </pc:sldChg>
      <pc:sldChg chg="modSp">
        <pc:chgData name="Stevens, David" userId="73fe415a-d21a-4898-bfab-0e75d37181d7" providerId="ADAL" clId="{C6B4414F-BF2A-495A-ACBD-AF76566CCBB7}" dt="2019-10-04T15:08:52.694" v="5" actId="408"/>
        <pc:sldMkLst>
          <pc:docMk/>
          <pc:sldMk cId="681323234" sldId="272"/>
        </pc:sldMkLst>
        <pc:spChg chg="mod">
          <ac:chgData name="Stevens, David" userId="73fe415a-d21a-4898-bfab-0e75d37181d7" providerId="ADAL" clId="{C6B4414F-BF2A-495A-ACBD-AF76566CCBB7}" dt="2019-10-04T15:08:52.694" v="5" actId="408"/>
          <ac:spMkLst>
            <pc:docMk/>
            <pc:sldMk cId="681323234" sldId="272"/>
            <ac:spMk id="24" creationId="{F84592FA-8BFD-4A78-925F-91B7ABB72048}"/>
          </ac:spMkLst>
        </pc:spChg>
        <pc:spChg chg="mod">
          <ac:chgData name="Stevens, David" userId="73fe415a-d21a-4898-bfab-0e75d37181d7" providerId="ADAL" clId="{C6B4414F-BF2A-495A-ACBD-AF76566CCBB7}" dt="2019-10-04T15:08:52.694" v="5" actId="408"/>
          <ac:spMkLst>
            <pc:docMk/>
            <pc:sldMk cId="681323234" sldId="272"/>
            <ac:spMk id="25" creationId="{07035308-E8F9-4BBF-A14C-9C343E285FFB}"/>
          </ac:spMkLst>
        </pc:spChg>
        <pc:spChg chg="mod">
          <ac:chgData name="Stevens, David" userId="73fe415a-d21a-4898-bfab-0e75d37181d7" providerId="ADAL" clId="{C6B4414F-BF2A-495A-ACBD-AF76566CCBB7}" dt="2019-10-04T15:08:52.694" v="5" actId="408"/>
          <ac:spMkLst>
            <pc:docMk/>
            <pc:sldMk cId="681323234" sldId="272"/>
            <ac:spMk id="26" creationId="{F8BCDF8B-CF0C-4B58-82E7-B1244CB5BECF}"/>
          </ac:spMkLst>
        </pc:spChg>
        <pc:spChg chg="mod">
          <ac:chgData name="Stevens, David" userId="73fe415a-d21a-4898-bfab-0e75d37181d7" providerId="ADAL" clId="{C6B4414F-BF2A-495A-ACBD-AF76566CCBB7}" dt="2019-10-04T15:08:52.694" v="5" actId="408"/>
          <ac:spMkLst>
            <pc:docMk/>
            <pc:sldMk cId="681323234" sldId="272"/>
            <ac:spMk id="27" creationId="{EC2B9C89-615A-400E-8679-A7BAAE05B3CD}"/>
          </ac:spMkLst>
        </pc:spChg>
        <pc:cxnChg chg="mod">
          <ac:chgData name="Stevens, David" userId="73fe415a-d21a-4898-bfab-0e75d37181d7" providerId="ADAL" clId="{C6B4414F-BF2A-495A-ACBD-AF76566CCBB7}" dt="2019-10-04T15:08:40.300" v="4" actId="14100"/>
          <ac:cxnSpMkLst>
            <pc:docMk/>
            <pc:sldMk cId="681323234" sldId="272"/>
            <ac:cxnSpMk id="76" creationId="{261B96C8-661A-41DD-B0F6-2C3DFA5B418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10/4/2019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280"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11"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658"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57"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dxc.com/DigitalExplorer/Digital-Explorer-Specs/issues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xc.sabacloud.com/Saba/Web_spf/NA2PRD0005/app/shared;spf-url=common%2Flearningeventdetail%2Fcurra000000000004500" TargetMode="External"/><Relationship Id="rId4" Type="http://schemas.openxmlformats.org/officeDocument/2006/relationships/hyperlink" Target="https://dxc.sabacloud.com/Saba/Web_spf/NA2PRD0005/app/shared;spf-url=common%2Flearningeventdetail%2Fcurra0000000000043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s://digitalexplorer.dxc.com/pb/playbook/765453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BA5E-9B7C-41E2-896A-55D2C2D6B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Shareathon</a:t>
            </a:r>
            <a:r>
              <a:rPr lang="en-GB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25992-566A-4CCE-900E-51EB89CAE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Knowledge:</a:t>
            </a:r>
            <a:br>
              <a:rPr lang="en-GB" dirty="0"/>
            </a:br>
            <a:r>
              <a:rPr lang="en-GB" dirty="0"/>
              <a:t>Market Trends, Client Insights, Solutions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247691-1947-4775-B799-8823341ABFDE}"/>
              </a:ext>
            </a:extLst>
          </p:cNvPr>
          <p:cNvGrpSpPr/>
          <p:nvPr/>
        </p:nvGrpSpPr>
        <p:grpSpPr>
          <a:xfrm>
            <a:off x="7471765" y="1846187"/>
            <a:ext cx="4532671" cy="4532671"/>
            <a:chOff x="6626192" y="1846187"/>
            <a:chExt cx="4532671" cy="453267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B2AF76-923F-486A-B41D-D54239DEF08B}"/>
                </a:ext>
              </a:extLst>
            </p:cNvPr>
            <p:cNvSpPr/>
            <p:nvPr/>
          </p:nvSpPr>
          <p:spPr>
            <a:xfrm>
              <a:off x="6626192" y="1846187"/>
              <a:ext cx="4532671" cy="453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59029A-7148-4886-88AB-1C49322CF6B7}"/>
                </a:ext>
              </a:extLst>
            </p:cNvPr>
            <p:cNvGrpSpPr/>
            <p:nvPr/>
          </p:nvGrpSpPr>
          <p:grpSpPr>
            <a:xfrm>
              <a:off x="7848527" y="3093643"/>
              <a:ext cx="2088000" cy="2037758"/>
              <a:chOff x="6706169" y="4114800"/>
              <a:chExt cx="2088000" cy="203775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B303665-BBCC-46CE-A1D5-FD1B4857A9FD}"/>
                  </a:ext>
                </a:extLst>
              </p:cNvPr>
              <p:cNvSpPr/>
              <p:nvPr/>
            </p:nvSpPr>
            <p:spPr>
              <a:xfrm>
                <a:off x="6706169" y="4114800"/>
                <a:ext cx="2088000" cy="2037758"/>
              </a:xfrm>
              <a:custGeom>
                <a:avLst/>
                <a:gdLst>
                  <a:gd name="connsiteX0" fmla="*/ 25120 w 2088000"/>
                  <a:gd name="connsiteY0" fmla="*/ 0 h 2037758"/>
                  <a:gd name="connsiteX1" fmla="*/ 2062880 w 2088000"/>
                  <a:gd name="connsiteY1" fmla="*/ 0 h 2037758"/>
                  <a:gd name="connsiteX2" fmla="*/ 1934704 w 2088000"/>
                  <a:gd name="connsiteY2" fmla="*/ 640879 h 2037758"/>
                  <a:gd name="connsiteX3" fmla="*/ 2088000 w 2088000"/>
                  <a:gd name="connsiteY3" fmla="*/ 640879 h 2037758"/>
                  <a:gd name="connsiteX4" fmla="*/ 2088000 w 2088000"/>
                  <a:gd name="connsiteY4" fmla="*/ 1396879 h 2037758"/>
                  <a:gd name="connsiteX5" fmla="*/ 1783504 w 2088000"/>
                  <a:gd name="connsiteY5" fmla="*/ 1396879 h 2037758"/>
                  <a:gd name="connsiteX6" fmla="*/ 1655328 w 2088000"/>
                  <a:gd name="connsiteY6" fmla="*/ 2037758 h 2037758"/>
                  <a:gd name="connsiteX7" fmla="*/ 432672 w 2088000"/>
                  <a:gd name="connsiteY7" fmla="*/ 2037758 h 2037758"/>
                  <a:gd name="connsiteX8" fmla="*/ 304496 w 2088000"/>
                  <a:gd name="connsiteY8" fmla="*/ 1396879 h 2037758"/>
                  <a:gd name="connsiteX9" fmla="*/ 0 w 2088000"/>
                  <a:gd name="connsiteY9" fmla="*/ 1396879 h 2037758"/>
                  <a:gd name="connsiteX10" fmla="*/ 0 w 2088000"/>
                  <a:gd name="connsiteY10" fmla="*/ 640879 h 2037758"/>
                  <a:gd name="connsiteX11" fmla="*/ 153296 w 2088000"/>
                  <a:gd name="connsiteY11" fmla="*/ 640879 h 20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8000" h="2037758">
                    <a:moveTo>
                      <a:pt x="25120" y="0"/>
                    </a:moveTo>
                    <a:lnTo>
                      <a:pt x="2062880" y="0"/>
                    </a:lnTo>
                    <a:lnTo>
                      <a:pt x="1934704" y="640879"/>
                    </a:lnTo>
                    <a:lnTo>
                      <a:pt x="2088000" y="640879"/>
                    </a:lnTo>
                    <a:lnTo>
                      <a:pt x="2088000" y="1396879"/>
                    </a:lnTo>
                    <a:lnTo>
                      <a:pt x="1783504" y="1396879"/>
                    </a:lnTo>
                    <a:lnTo>
                      <a:pt x="1655328" y="2037758"/>
                    </a:lnTo>
                    <a:lnTo>
                      <a:pt x="432672" y="2037758"/>
                    </a:lnTo>
                    <a:lnTo>
                      <a:pt x="304496" y="1396879"/>
                    </a:lnTo>
                    <a:lnTo>
                      <a:pt x="0" y="1396879"/>
                    </a:lnTo>
                    <a:lnTo>
                      <a:pt x="0" y="640879"/>
                    </a:lnTo>
                    <a:lnTo>
                      <a:pt x="153296" y="640879"/>
                    </a:lnTo>
                    <a:close/>
                  </a:path>
                </a:pathLst>
              </a:custGeom>
              <a:ln w="762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91432-DFA3-4DBF-AF0E-4D070CB5FED7}"/>
                  </a:ext>
                </a:extLst>
              </p:cNvPr>
              <p:cNvSpPr/>
              <p:nvPr/>
            </p:nvSpPr>
            <p:spPr>
              <a:xfrm>
                <a:off x="6742169" y="4773679"/>
                <a:ext cx="2016000" cy="72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</a:br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SHAREATHON 2019</a:t>
                </a:r>
                <a:endParaRPr lang="en-GB" sz="1100" dirty="0">
                  <a:solidFill>
                    <a:schemeClr val="tx1"/>
                  </a:solidFill>
                  <a:latin typeface="GT Walsheim Pro Light" panose="00000400000000000000" pitchFamily="50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3BF47C5-DB94-47E8-8489-A2E059BE4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214"/>
              <a:stretch/>
            </p:blipFill>
            <p:spPr>
              <a:xfrm>
                <a:off x="7548131" y="4282964"/>
                <a:ext cx="404076" cy="288000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045277-427B-4029-B75C-E05F5A4FC811}"/>
                  </a:ext>
                </a:extLst>
              </p:cNvPr>
              <p:cNvGrpSpPr/>
              <p:nvPr/>
            </p:nvGrpSpPr>
            <p:grpSpPr>
              <a:xfrm>
                <a:off x="7542644" y="5622942"/>
                <a:ext cx="415051" cy="380031"/>
                <a:chOff x="1924721" y="3689142"/>
                <a:chExt cx="1790695" cy="1639608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F336966-4A9D-483B-865A-268017D01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435494" y="4309817"/>
                  <a:ext cx="456558" cy="105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381212E-5D01-4C8D-8AE7-03E2A19CA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142529" y="4694342"/>
                  <a:ext cx="46573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BEB5D68-4E10-4F2D-9AEA-EC127372B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2703245" y="4414290"/>
                  <a:ext cx="4966" cy="464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0D314FC-E8E8-418E-9BBB-DCC6F7218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506643" y="3791229"/>
                  <a:ext cx="339155" cy="438917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6BC4577-FB96-4100-BF56-BB9435ECB5FB}"/>
                    </a:ext>
                  </a:extLst>
                </p:cNvPr>
                <p:cNvSpPr/>
                <p:nvPr/>
              </p:nvSpPr>
              <p:spPr>
                <a:xfrm rot="2248319">
                  <a:off x="2366973" y="4643588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B5A2EC-44F3-457F-A441-23C8E28741A0}"/>
                    </a:ext>
                  </a:extLst>
                </p:cNvPr>
                <p:cNvSpPr/>
                <p:nvPr/>
              </p:nvSpPr>
              <p:spPr>
                <a:xfrm rot="2248319">
                  <a:off x="3087089" y="412823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16567DE-7393-4048-8608-BDE61CB61D24}"/>
                    </a:ext>
                  </a:extLst>
                </p:cNvPr>
                <p:cNvSpPr/>
                <p:nvPr/>
              </p:nvSpPr>
              <p:spPr>
                <a:xfrm rot="2248319">
                  <a:off x="2920898" y="4619505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1C139AF-5C3C-4C0A-BF11-1D78D553D280}"/>
                    </a:ext>
                  </a:extLst>
                </p:cNvPr>
                <p:cNvSpPr/>
                <p:nvPr/>
              </p:nvSpPr>
              <p:spPr>
                <a:xfrm rot="2248319">
                  <a:off x="2408758" y="4371193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EB5DE59-0122-4E0C-9D9F-F5546B01B28B}"/>
                    </a:ext>
                  </a:extLst>
                </p:cNvPr>
                <p:cNvSpPr/>
                <p:nvPr/>
              </p:nvSpPr>
              <p:spPr>
                <a:xfrm rot="2248319">
                  <a:off x="2537357" y="368914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7D3557D-37B8-46EE-B45D-083AEA807B68}"/>
                    </a:ext>
                  </a:extLst>
                </p:cNvPr>
                <p:cNvSpPr/>
                <p:nvPr/>
              </p:nvSpPr>
              <p:spPr>
                <a:xfrm rot="2248319">
                  <a:off x="3247041" y="4892318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D019A4-67D1-4C0B-89F2-AB58861EF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57" y="4238698"/>
                  <a:ext cx="172084" cy="780480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44E59FC-86D2-482A-8B2D-CD08A2269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5733" y="4354031"/>
                  <a:ext cx="172231" cy="632138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247DC37-DBD6-4191-8774-5A2AB9D2A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5465" y="4732266"/>
                  <a:ext cx="61942" cy="40673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140EB2A-D309-43C8-8701-26459713C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198" y="4493692"/>
                  <a:ext cx="482475" cy="23161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C1EBCA7-C04D-45D7-993E-BD7E1B547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2975" y="4468423"/>
                  <a:ext cx="393736" cy="8607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9027940-F3A4-4985-9D4A-3EC811562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3273" y="3787834"/>
                  <a:ext cx="240441" cy="343487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52CA56A-ED05-4F70-B88A-26670F3E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7251" y="3913858"/>
                  <a:ext cx="230126" cy="316354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058DF2B-CF8B-495E-810B-7A79B9E5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68553" y="4226924"/>
                  <a:ext cx="357107" cy="12167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9012039-EAAE-437E-B11B-C991C4305AEA}"/>
                    </a:ext>
                  </a:extLst>
                </p:cNvPr>
                <p:cNvSpPr/>
                <p:nvPr/>
              </p:nvSpPr>
              <p:spPr>
                <a:xfrm rot="2248319">
                  <a:off x="2210848" y="3931314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BFF1DD-CB24-4E83-BD77-80C3401C239C}"/>
                    </a:ext>
                  </a:extLst>
                </p:cNvPr>
                <p:cNvSpPr/>
                <p:nvPr/>
              </p:nvSpPr>
              <p:spPr>
                <a:xfrm rot="2248319">
                  <a:off x="1924721" y="43045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960E7D3-0DF8-4C8A-A7A4-DBDEBFB41192}"/>
                    </a:ext>
                  </a:extLst>
                </p:cNvPr>
                <p:cNvSpPr/>
                <p:nvPr/>
              </p:nvSpPr>
              <p:spPr>
                <a:xfrm rot="2248319">
                  <a:off x="2652055" y="426951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3664EB-1B9B-45DB-AE6E-86F9AF6EEC09}"/>
                    </a:ext>
                  </a:extLst>
                </p:cNvPr>
                <p:cNvSpPr/>
                <p:nvPr/>
              </p:nvSpPr>
              <p:spPr>
                <a:xfrm rot="2248319">
                  <a:off x="3335913" y="41642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6117FC1-F5E8-49A3-B740-9E6337FA0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788036" y="3933385"/>
                  <a:ext cx="240903" cy="531608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F1C5EA6-F205-4F02-811F-2EB3799099CB}"/>
                    </a:ext>
                  </a:extLst>
                </p:cNvPr>
                <p:cNvSpPr/>
                <p:nvPr/>
              </p:nvSpPr>
              <p:spPr>
                <a:xfrm rot="2248319">
                  <a:off x="2785547" y="374239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8B08B56-92D1-45BD-8E51-373D5EB60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500503" y="4986169"/>
                  <a:ext cx="51118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31C875-A319-4AAB-92B3-0404A6C58789}"/>
                    </a:ext>
                  </a:extLst>
                </p:cNvPr>
                <p:cNvSpPr/>
                <p:nvPr/>
              </p:nvSpPr>
              <p:spPr>
                <a:xfrm rot="2248319">
                  <a:off x="2765722" y="494924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8795D9B-C763-407F-B95A-D55C1E5FA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958174" y="4174206"/>
                  <a:ext cx="463578" cy="473541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3024F35-131A-45DB-A2C6-10BB7C761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70719" y="4397930"/>
                  <a:ext cx="15877" cy="817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084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6203-40E1-48F1-9FE9-77F745D1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57399"/>
            <a:ext cx="13541477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: </a:t>
            </a:r>
            <a:r>
              <a:rPr lang="en-GB" b="0" dirty="0">
                <a:hlinkClick r:id="rId2"/>
              </a:rPr>
              <a:t>https://digitalexplorer.dxc.com/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issues and enhancements : </a:t>
            </a:r>
            <a:r>
              <a:rPr lang="en-GB" b="0" dirty="0">
                <a:hlinkClick r:id="rId3"/>
              </a:rPr>
              <a:t>https://github.dxc.com/DigitalExplorer/Digital-Explorer-Specs/issues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White belt training : </a:t>
            </a:r>
            <a:r>
              <a:rPr lang="en-GB" b="0" dirty="0">
                <a:hlinkClick r:id="rId4"/>
              </a:rPr>
              <a:t>https://dxc.sabacloud.com/Saba/Web_spf/NA2PRD0005/app/shared;spf-url=common%2Flearningeventdetail%2Fcurra000000000004384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Yellow belt training : </a:t>
            </a:r>
            <a:r>
              <a:rPr lang="en-GB" b="0" dirty="0">
                <a:hlinkClick r:id="rId5"/>
              </a:rPr>
              <a:t>https://dxc.sabacloud.com/Saba/Web_spf/NA2PRD0005/app/shared;spf-url=common%2Flearningeventdetail%2Fcurra000000000004500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2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6354-13FF-4696-B5AE-97023CA0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36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40032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Foster global industry teams and communities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trends across all key industry segments (4-5 new/validated trends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Analyse our client’s digital challenges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industry showcase solutions (2-3 solutions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Publish and share across DXC</a:t>
            </a:r>
          </a:p>
        </p:txBody>
      </p:sp>
    </p:spTree>
    <p:extLst>
      <p:ext uri="{BB962C8B-B14F-4D97-AF65-F5344CB8AC3E}">
        <p14:creationId xmlns:p14="http://schemas.microsoft.com/office/powerpoint/2010/main" val="36251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the DXC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Regional CTO’s to name 1 CT for each industry</a:t>
            </a:r>
            <a:br>
              <a:rPr lang="en-GB" dirty="0"/>
            </a:br>
            <a:r>
              <a:rPr lang="en-GB" b="0" dirty="0"/>
              <a:t>Teams select 1 or more sub industries from the parent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select a captain</a:t>
            </a:r>
            <a:br>
              <a:rPr lang="en-GB" dirty="0"/>
            </a:br>
            <a:r>
              <a:rPr lang="en-GB" b="0" dirty="0"/>
              <a:t>Captains responsible to drive and co-ordinate the team over the 4 sprints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4 short sprints – 1 week per sprint  (Nov 4</a:t>
            </a:r>
            <a:r>
              <a:rPr lang="en-GB" baseline="30000" dirty="0"/>
              <a:t>th</a:t>
            </a:r>
            <a:r>
              <a:rPr lang="en-GB" dirty="0"/>
              <a:t> ~ Nov 29</a:t>
            </a:r>
            <a:r>
              <a:rPr lang="en-GB" baseline="30000" dirty="0"/>
              <a:t>th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can reach out across all DXC org to enrol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1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6D55-70CA-4F87-BC37-B6CFCDAF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output</a:t>
            </a:r>
            <a:br>
              <a:rPr lang="en-GB" dirty="0"/>
            </a:br>
            <a:r>
              <a:rPr lang="en-GB" sz="2400" b="0" dirty="0">
                <a:hlinkClick r:id="rId2"/>
              </a:rPr>
              <a:t>https://digitalexplorer.dxc.com/pb/playbook/765453</a:t>
            </a:r>
            <a:br>
              <a:rPr lang="en-GB" sz="2400" b="0" dirty="0"/>
            </a:br>
            <a:endParaRPr lang="en-GB" b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16D19-114E-44CC-8348-8D089617FA31}"/>
              </a:ext>
            </a:extLst>
          </p:cNvPr>
          <p:cNvGrpSpPr/>
          <p:nvPr/>
        </p:nvGrpSpPr>
        <p:grpSpPr>
          <a:xfrm>
            <a:off x="755265" y="1618492"/>
            <a:ext cx="13119870" cy="5539791"/>
            <a:chOff x="412109" y="1618492"/>
            <a:chExt cx="13119870" cy="5539791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FCC74E0-FAD0-4830-A3E3-FFA7994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109" y="1618492"/>
              <a:ext cx="3175200" cy="1800934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E51E8FF-8179-4EB1-8FC2-9271BD42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6999" y="1659009"/>
              <a:ext cx="3175200" cy="17199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0428321-7318-4E45-8A8D-D85DBE88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1889" y="1659009"/>
              <a:ext cx="3175200" cy="17199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2" name="Picture 11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8227B3C4-6924-46C5-8289-C1B8FE5D4716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6779" y="1659009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4" name="Picture 1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7E1CB39-AD9E-4A8C-AA55-1F00E7A83E9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109" y="3488855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6" name="Picture 15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79E08D2A-CFCE-49D5-9EDE-077FE42796DD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6999" y="3468596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8" name="Picture 1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EC3DCD25-99A1-44E4-A3B2-E260D837084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41889" y="3468596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9D6F50-DF5C-4C85-A58E-7240BB5AF746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56779" y="3528438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08A5BF7-8C72-4A3D-B2D2-21AA67514556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210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4" name="Picture 2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B9F6E81-A5A3-4C26-ACC3-A64128684983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2699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71EA13E-3A20-491B-95C6-69EA6E5D0652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88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995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1B7A-3808-4430-99AE-572B9E3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Explorer Achievements</a:t>
            </a:r>
            <a:br>
              <a:rPr lang="en-GB" dirty="0"/>
            </a:br>
            <a:r>
              <a:rPr lang="en-GB" sz="2800" b="0" dirty="0"/>
              <a:t>All team members will gain the following DE badges</a:t>
            </a:r>
            <a:endParaRPr lang="en-GB" b="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AF217821-134F-4157-8726-2916D0921424}"/>
              </a:ext>
            </a:extLst>
          </p:cNvPr>
          <p:cNvGrpSpPr/>
          <p:nvPr/>
        </p:nvGrpSpPr>
        <p:grpSpPr>
          <a:xfrm>
            <a:off x="2098738" y="2832120"/>
            <a:ext cx="10432925" cy="2565360"/>
            <a:chOff x="2098738" y="3480981"/>
            <a:chExt cx="10432925" cy="25653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3E29678-C11B-4F76-A4A0-B22F7155D4C3}"/>
                </a:ext>
              </a:extLst>
            </p:cNvPr>
            <p:cNvSpPr/>
            <p:nvPr/>
          </p:nvSpPr>
          <p:spPr>
            <a:xfrm>
              <a:off x="2098738" y="3483055"/>
              <a:ext cx="2399158" cy="548167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rgbClr val="D9D9D9"/>
              </a:solidFill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Trends</a:t>
              </a:r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AB343222-74E1-4FED-A102-BF68A8DE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089" y="3585769"/>
              <a:ext cx="342737" cy="342737"/>
            </a:xfrm>
            <a:custGeom>
              <a:avLst/>
              <a:gdLst>
                <a:gd name="T0" fmla="*/ 1152 w 1152"/>
                <a:gd name="T1" fmla="*/ 336 h 1152"/>
                <a:gd name="T2" fmla="*/ 1062 w 1152"/>
                <a:gd name="T3" fmla="*/ 312 h 1152"/>
                <a:gd name="T4" fmla="*/ 774 w 1152"/>
                <a:gd name="T5" fmla="*/ 168 h 1152"/>
                <a:gd name="T6" fmla="*/ 1104 w 1152"/>
                <a:gd name="T7" fmla="*/ 192 h 1152"/>
                <a:gd name="T8" fmla="*/ 1104 w 1152"/>
                <a:gd name="T9" fmla="*/ 96 h 1152"/>
                <a:gd name="T10" fmla="*/ 731 w 1152"/>
                <a:gd name="T11" fmla="*/ 120 h 1152"/>
                <a:gd name="T12" fmla="*/ 0 w 1152"/>
                <a:gd name="T13" fmla="*/ 432 h 1152"/>
                <a:gd name="T14" fmla="*/ 336 w 1152"/>
                <a:gd name="T15" fmla="*/ 912 h 1152"/>
                <a:gd name="T16" fmla="*/ 768 w 1152"/>
                <a:gd name="T17" fmla="*/ 1152 h 1152"/>
                <a:gd name="T18" fmla="*/ 847 w 1152"/>
                <a:gd name="T19" fmla="*/ 552 h 1152"/>
                <a:gd name="T20" fmla="*/ 1104 w 1152"/>
                <a:gd name="T21" fmla="*/ 576 h 1152"/>
                <a:gd name="T22" fmla="*/ 1104 w 1152"/>
                <a:gd name="T23" fmla="*/ 480 h 1152"/>
                <a:gd name="T24" fmla="*/ 858 w 1152"/>
                <a:gd name="T25" fmla="*/ 504 h 1152"/>
                <a:gd name="T26" fmla="*/ 858 w 1152"/>
                <a:gd name="T27" fmla="*/ 360 h 1152"/>
                <a:gd name="T28" fmla="*/ 1104 w 1152"/>
                <a:gd name="T29" fmla="*/ 384 h 1152"/>
                <a:gd name="T30" fmla="*/ 760 w 1152"/>
                <a:gd name="T31" fmla="*/ 504 h 1152"/>
                <a:gd name="T32" fmla="*/ 670 w 1152"/>
                <a:gd name="T33" fmla="*/ 444 h 1152"/>
                <a:gd name="T34" fmla="*/ 624 w 1152"/>
                <a:gd name="T35" fmla="*/ 384 h 1152"/>
                <a:gd name="T36" fmla="*/ 624 w 1152"/>
                <a:gd name="T37" fmla="*/ 480 h 1152"/>
                <a:gd name="T38" fmla="*/ 710 w 1152"/>
                <a:gd name="T39" fmla="*/ 552 h 1152"/>
                <a:gd name="T40" fmla="*/ 670 w 1152"/>
                <a:gd name="T41" fmla="*/ 670 h 1152"/>
                <a:gd name="T42" fmla="*/ 96 w 1152"/>
                <a:gd name="T43" fmla="*/ 432 h 1152"/>
                <a:gd name="T44" fmla="*/ 596 w 1152"/>
                <a:gd name="T45" fmla="*/ 139 h 1152"/>
                <a:gd name="T46" fmla="*/ 528 w 1152"/>
                <a:gd name="T47" fmla="*/ 192 h 1152"/>
                <a:gd name="T48" fmla="*/ 528 w 1152"/>
                <a:gd name="T49" fmla="*/ 288 h 1152"/>
                <a:gd name="T50" fmla="*/ 574 w 1152"/>
                <a:gd name="T51" fmla="*/ 228 h 1152"/>
                <a:gd name="T52" fmla="*/ 640 w 1152"/>
                <a:gd name="T53" fmla="*/ 168 h 1152"/>
                <a:gd name="T54" fmla="*/ 442 w 1152"/>
                <a:gd name="T55" fmla="*/ 312 h 1152"/>
                <a:gd name="T56" fmla="*/ 384 w 1152"/>
                <a:gd name="T57" fmla="*/ 240 h 1152"/>
                <a:gd name="T58" fmla="*/ 288 w 1152"/>
                <a:gd name="T59" fmla="*/ 240 h 1152"/>
                <a:gd name="T60" fmla="*/ 348 w 1152"/>
                <a:gd name="T61" fmla="*/ 286 h 1152"/>
                <a:gd name="T62" fmla="*/ 760 w 1152"/>
                <a:gd name="T63" fmla="*/ 36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152">
                  <a:moveTo>
                    <a:pt x="1104" y="384"/>
                  </a:moveTo>
                  <a:cubicBezTo>
                    <a:pt x="1131" y="384"/>
                    <a:pt x="1152" y="363"/>
                    <a:pt x="1152" y="336"/>
                  </a:cubicBezTo>
                  <a:cubicBezTo>
                    <a:pt x="1152" y="309"/>
                    <a:pt x="1131" y="288"/>
                    <a:pt x="1104" y="288"/>
                  </a:cubicBezTo>
                  <a:cubicBezTo>
                    <a:pt x="1086" y="288"/>
                    <a:pt x="1071" y="298"/>
                    <a:pt x="1062" y="312"/>
                  </a:cubicBezTo>
                  <a:cubicBezTo>
                    <a:pt x="847" y="312"/>
                    <a:pt x="847" y="312"/>
                    <a:pt x="847" y="312"/>
                  </a:cubicBezTo>
                  <a:cubicBezTo>
                    <a:pt x="832" y="259"/>
                    <a:pt x="807" y="210"/>
                    <a:pt x="774" y="168"/>
                  </a:cubicBezTo>
                  <a:cubicBezTo>
                    <a:pt x="1062" y="168"/>
                    <a:pt x="1062" y="168"/>
                    <a:pt x="1062" y="168"/>
                  </a:cubicBezTo>
                  <a:cubicBezTo>
                    <a:pt x="1071" y="182"/>
                    <a:pt x="1086" y="192"/>
                    <a:pt x="1104" y="192"/>
                  </a:cubicBezTo>
                  <a:cubicBezTo>
                    <a:pt x="1131" y="192"/>
                    <a:pt x="1152" y="171"/>
                    <a:pt x="1152" y="144"/>
                  </a:cubicBezTo>
                  <a:cubicBezTo>
                    <a:pt x="1152" y="117"/>
                    <a:pt x="1131" y="96"/>
                    <a:pt x="1104" y="96"/>
                  </a:cubicBezTo>
                  <a:cubicBezTo>
                    <a:pt x="1086" y="96"/>
                    <a:pt x="1071" y="106"/>
                    <a:pt x="1062" y="120"/>
                  </a:cubicBezTo>
                  <a:cubicBezTo>
                    <a:pt x="731" y="120"/>
                    <a:pt x="731" y="120"/>
                    <a:pt x="731" y="120"/>
                  </a:cubicBezTo>
                  <a:cubicBezTo>
                    <a:pt x="653" y="46"/>
                    <a:pt x="548" y="0"/>
                    <a:pt x="432" y="0"/>
                  </a:cubicBezTo>
                  <a:cubicBezTo>
                    <a:pt x="193" y="0"/>
                    <a:pt x="0" y="193"/>
                    <a:pt x="0" y="43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336" y="912"/>
                    <a:pt x="336" y="912"/>
                    <a:pt x="336" y="912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768" y="1152"/>
                    <a:pt x="768" y="1152"/>
                    <a:pt x="768" y="1152"/>
                  </a:cubicBezTo>
                  <a:cubicBezTo>
                    <a:pt x="768" y="704"/>
                    <a:pt x="768" y="704"/>
                    <a:pt x="768" y="704"/>
                  </a:cubicBezTo>
                  <a:cubicBezTo>
                    <a:pt x="804" y="659"/>
                    <a:pt x="831" y="608"/>
                    <a:pt x="847" y="552"/>
                  </a:cubicBezTo>
                  <a:cubicBezTo>
                    <a:pt x="1062" y="552"/>
                    <a:pt x="1062" y="552"/>
                    <a:pt x="1062" y="552"/>
                  </a:cubicBezTo>
                  <a:cubicBezTo>
                    <a:pt x="1071" y="566"/>
                    <a:pt x="1086" y="576"/>
                    <a:pt x="1104" y="576"/>
                  </a:cubicBezTo>
                  <a:cubicBezTo>
                    <a:pt x="1131" y="576"/>
                    <a:pt x="1152" y="555"/>
                    <a:pt x="1152" y="528"/>
                  </a:cubicBezTo>
                  <a:cubicBezTo>
                    <a:pt x="1152" y="501"/>
                    <a:pt x="1131" y="480"/>
                    <a:pt x="1104" y="480"/>
                  </a:cubicBezTo>
                  <a:cubicBezTo>
                    <a:pt x="1086" y="480"/>
                    <a:pt x="1071" y="490"/>
                    <a:pt x="1062" y="504"/>
                  </a:cubicBezTo>
                  <a:cubicBezTo>
                    <a:pt x="858" y="504"/>
                    <a:pt x="858" y="504"/>
                    <a:pt x="858" y="504"/>
                  </a:cubicBezTo>
                  <a:cubicBezTo>
                    <a:pt x="862" y="481"/>
                    <a:pt x="864" y="457"/>
                    <a:pt x="864" y="432"/>
                  </a:cubicBezTo>
                  <a:cubicBezTo>
                    <a:pt x="864" y="407"/>
                    <a:pt x="862" y="383"/>
                    <a:pt x="858" y="360"/>
                  </a:cubicBezTo>
                  <a:cubicBezTo>
                    <a:pt x="1062" y="360"/>
                    <a:pt x="1062" y="360"/>
                    <a:pt x="1062" y="360"/>
                  </a:cubicBezTo>
                  <a:cubicBezTo>
                    <a:pt x="1071" y="374"/>
                    <a:pt x="1086" y="384"/>
                    <a:pt x="1104" y="384"/>
                  </a:cubicBezTo>
                  <a:close/>
                  <a:moveTo>
                    <a:pt x="768" y="432"/>
                  </a:moveTo>
                  <a:cubicBezTo>
                    <a:pt x="768" y="457"/>
                    <a:pt x="765" y="481"/>
                    <a:pt x="760" y="504"/>
                  </a:cubicBezTo>
                  <a:cubicBezTo>
                    <a:pt x="730" y="504"/>
                    <a:pt x="730" y="504"/>
                    <a:pt x="730" y="504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71" y="440"/>
                    <a:pt x="672" y="436"/>
                    <a:pt x="672" y="432"/>
                  </a:cubicBezTo>
                  <a:cubicBezTo>
                    <a:pt x="672" y="405"/>
                    <a:pt x="651" y="384"/>
                    <a:pt x="624" y="384"/>
                  </a:cubicBezTo>
                  <a:cubicBezTo>
                    <a:pt x="597" y="384"/>
                    <a:pt x="576" y="405"/>
                    <a:pt x="576" y="432"/>
                  </a:cubicBezTo>
                  <a:cubicBezTo>
                    <a:pt x="576" y="459"/>
                    <a:pt x="597" y="480"/>
                    <a:pt x="624" y="480"/>
                  </a:cubicBezTo>
                  <a:cubicBezTo>
                    <a:pt x="628" y="480"/>
                    <a:pt x="632" y="479"/>
                    <a:pt x="636" y="478"/>
                  </a:cubicBezTo>
                  <a:cubicBezTo>
                    <a:pt x="710" y="552"/>
                    <a:pt x="710" y="552"/>
                    <a:pt x="710" y="552"/>
                  </a:cubicBezTo>
                  <a:cubicBezTo>
                    <a:pt x="746" y="552"/>
                    <a:pt x="746" y="552"/>
                    <a:pt x="746" y="552"/>
                  </a:cubicBezTo>
                  <a:cubicBezTo>
                    <a:pt x="729" y="597"/>
                    <a:pt x="703" y="636"/>
                    <a:pt x="670" y="670"/>
                  </a:cubicBezTo>
                  <a:cubicBezTo>
                    <a:pt x="432" y="432"/>
                    <a:pt x="432" y="432"/>
                    <a:pt x="432" y="432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96" y="246"/>
                    <a:pt x="246" y="96"/>
                    <a:pt x="432" y="96"/>
                  </a:cubicBezTo>
                  <a:cubicBezTo>
                    <a:pt x="491" y="96"/>
                    <a:pt x="547" y="111"/>
                    <a:pt x="596" y="139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36" y="193"/>
                    <a:pt x="532" y="192"/>
                    <a:pt x="528" y="192"/>
                  </a:cubicBezTo>
                  <a:cubicBezTo>
                    <a:pt x="501" y="192"/>
                    <a:pt x="480" y="213"/>
                    <a:pt x="480" y="240"/>
                  </a:cubicBezTo>
                  <a:cubicBezTo>
                    <a:pt x="480" y="267"/>
                    <a:pt x="501" y="288"/>
                    <a:pt x="528" y="288"/>
                  </a:cubicBezTo>
                  <a:cubicBezTo>
                    <a:pt x="555" y="288"/>
                    <a:pt x="576" y="267"/>
                    <a:pt x="576" y="240"/>
                  </a:cubicBezTo>
                  <a:cubicBezTo>
                    <a:pt x="576" y="236"/>
                    <a:pt x="575" y="232"/>
                    <a:pt x="574" y="228"/>
                  </a:cubicBezTo>
                  <a:cubicBezTo>
                    <a:pt x="634" y="168"/>
                    <a:pt x="634" y="168"/>
                    <a:pt x="634" y="168"/>
                  </a:cubicBezTo>
                  <a:cubicBezTo>
                    <a:pt x="640" y="168"/>
                    <a:pt x="640" y="168"/>
                    <a:pt x="640" y="168"/>
                  </a:cubicBezTo>
                  <a:cubicBezTo>
                    <a:pt x="687" y="205"/>
                    <a:pt x="724" y="255"/>
                    <a:pt x="746" y="312"/>
                  </a:cubicBezTo>
                  <a:cubicBezTo>
                    <a:pt x="442" y="312"/>
                    <a:pt x="442" y="312"/>
                    <a:pt x="442" y="312"/>
                  </a:cubicBezTo>
                  <a:cubicBezTo>
                    <a:pt x="382" y="252"/>
                    <a:pt x="382" y="252"/>
                    <a:pt x="382" y="252"/>
                  </a:cubicBezTo>
                  <a:cubicBezTo>
                    <a:pt x="383" y="248"/>
                    <a:pt x="384" y="244"/>
                    <a:pt x="384" y="240"/>
                  </a:cubicBezTo>
                  <a:cubicBezTo>
                    <a:pt x="384" y="213"/>
                    <a:pt x="363" y="192"/>
                    <a:pt x="336" y="192"/>
                  </a:cubicBezTo>
                  <a:cubicBezTo>
                    <a:pt x="309" y="192"/>
                    <a:pt x="288" y="213"/>
                    <a:pt x="288" y="240"/>
                  </a:cubicBezTo>
                  <a:cubicBezTo>
                    <a:pt x="288" y="267"/>
                    <a:pt x="309" y="288"/>
                    <a:pt x="336" y="288"/>
                  </a:cubicBezTo>
                  <a:cubicBezTo>
                    <a:pt x="340" y="288"/>
                    <a:pt x="344" y="287"/>
                    <a:pt x="348" y="286"/>
                  </a:cubicBezTo>
                  <a:cubicBezTo>
                    <a:pt x="422" y="360"/>
                    <a:pt x="422" y="360"/>
                    <a:pt x="422" y="360"/>
                  </a:cubicBezTo>
                  <a:cubicBezTo>
                    <a:pt x="760" y="360"/>
                    <a:pt x="760" y="360"/>
                    <a:pt x="760" y="360"/>
                  </a:cubicBezTo>
                  <a:cubicBezTo>
                    <a:pt x="765" y="383"/>
                    <a:pt x="768" y="407"/>
                    <a:pt x="768" y="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904E4E-4DAE-4E7D-BC5A-7A5387D7E7B3}"/>
                </a:ext>
              </a:extLst>
            </p:cNvPr>
            <p:cNvSpPr/>
            <p:nvPr/>
          </p:nvSpPr>
          <p:spPr>
            <a:xfrm>
              <a:off x="7445082" y="3487203"/>
              <a:ext cx="2399157" cy="548167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Workspaces</a:t>
              </a:r>
            </a:p>
          </p:txBody>
        </p:sp>
        <p:sp>
          <p:nvSpPr>
            <p:cNvPr id="40" name="Freeform 121">
              <a:extLst>
                <a:ext uri="{FF2B5EF4-FFF2-40B4-BE49-F238E27FC236}">
                  <a16:creationId xmlns:a16="http://schemas.microsoft.com/office/drawing/2014/main" id="{B1393A4E-A3E5-4E83-833B-B9E12621F5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58572" y="3618577"/>
              <a:ext cx="488472" cy="285420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9D15A9-FEE9-4B36-9492-AB33BD2F6A4B}"/>
                </a:ext>
              </a:extLst>
            </p:cNvPr>
            <p:cNvSpPr/>
            <p:nvPr/>
          </p:nvSpPr>
          <p:spPr>
            <a:xfrm>
              <a:off x="4776661" y="3485130"/>
              <a:ext cx="2399157" cy="548167"/>
            </a:xfrm>
            <a:prstGeom prst="rect">
              <a:avLst/>
            </a:prstGeom>
            <a:solidFill>
              <a:srgbClr val="FFED00"/>
            </a:solidFill>
            <a:ln w="19050">
              <a:solidFill>
                <a:srgbClr val="FFED00"/>
              </a:solidFill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 Playbooks</a:t>
              </a: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DD3ECA13-0A61-4DB9-B07E-6FAA2A503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4812" y="3587845"/>
              <a:ext cx="342737" cy="342737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7F3EFF-9E6D-4D93-B64C-4DC32FA813A4}"/>
                </a:ext>
              </a:extLst>
            </p:cNvPr>
            <p:cNvSpPr/>
            <p:nvPr/>
          </p:nvSpPr>
          <p:spPr>
            <a:xfrm>
              <a:off x="7445082" y="4035370"/>
              <a:ext cx="2399157" cy="14256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Onboard Workspaces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200" kern="0" dirty="0">
                  <a:solidFill>
                    <a:srgbClr val="000000"/>
                  </a:solidFill>
                </a:rPr>
                <a:t>In the club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BA34BF-2441-4F07-896B-F4D4356D8A1E}"/>
                </a:ext>
              </a:extLst>
            </p:cNvPr>
            <p:cNvSpPr/>
            <p:nvPr/>
          </p:nvSpPr>
          <p:spPr>
            <a:xfrm>
              <a:off x="4776662" y="4053619"/>
              <a:ext cx="2399157" cy="1403259"/>
            </a:xfrm>
            <a:prstGeom prst="rect">
              <a:avLst/>
            </a:prstGeom>
            <a:noFill/>
            <a:ln w="19050">
              <a:solidFill>
                <a:srgbClr val="FFED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Digital Writer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12B19F-782C-40FA-9537-73CC773BF583}"/>
                </a:ext>
              </a:extLst>
            </p:cNvPr>
            <p:cNvSpPr/>
            <p:nvPr/>
          </p:nvSpPr>
          <p:spPr>
            <a:xfrm>
              <a:off x="2098739" y="4039435"/>
              <a:ext cx="2399157" cy="1417443"/>
            </a:xfrm>
            <a:prstGeom prst="rect">
              <a:avLst/>
            </a:prstGeom>
            <a:noFill/>
            <a:ln w="19050">
              <a:solidFill>
                <a:srgbClr val="D9D9D9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Onboard trends</a:t>
              </a:r>
            </a:p>
            <a:p>
              <a:pPr marL="171450" lvl="0" indent="-171450" defTabSz="914400">
                <a:buFont typeface="Arial" panose="020B0604020202020204" pitchFamily="34" charset="0"/>
                <a:buChar char="•"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lang="en-GB" sz="1200" kern="0" dirty="0">
                  <a:solidFill>
                    <a:srgbClr val="000000"/>
                  </a:solidFill>
                </a:rPr>
                <a:t>Industrialist</a:t>
              </a:r>
            </a:p>
            <a:p>
              <a:pPr marL="171450" lvl="0" indent="-171450" defTabSz="914400">
                <a:buFont typeface="Arial" panose="020B0604020202020204" pitchFamily="34" charset="0"/>
                <a:buChar char="•"/>
                <a:defRPr/>
              </a:pPr>
              <a:endPara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lvl="0" indent="-171450" defTabSz="914400">
                <a:buFont typeface="Arial" panose="020B0604020202020204" pitchFamily="34" charset="0"/>
                <a:buChar char="•"/>
                <a:defRPr/>
              </a:pPr>
              <a:r>
                <a:rPr lang="en-GB" sz="1200" i="1" kern="0" dirty="0">
                  <a:solidFill>
                    <a:srgbClr val="000000"/>
                  </a:solidFill>
                </a:rPr>
                <a:t>Optional</a:t>
              </a:r>
            </a:p>
            <a:p>
              <a:pPr marL="354013" lvl="1" indent="-177800" defTabSz="914400">
                <a:buFont typeface="Arial" panose="020B0604020202020204" pitchFamily="34" charset="0"/>
                <a:buChar char="•"/>
                <a:defRPr/>
              </a:pPr>
              <a:r>
                <a:rPr lang="en-GB" sz="1200" kern="0" dirty="0">
                  <a:solidFill>
                    <a:srgbClr val="000000"/>
                  </a:solidFill>
                </a:rPr>
                <a:t>Thought leader</a:t>
              </a:r>
            </a:p>
            <a:p>
              <a:pPr marL="354013" lvl="1" indent="-177800" defTabSz="914400">
                <a:buFont typeface="Arial" panose="020B0604020202020204" pitchFamily="34" charset="0"/>
                <a:buChar char="•"/>
                <a:defRPr/>
              </a:pPr>
              <a:r>
                <a:rPr lang="en-GB" sz="1200" kern="0" dirty="0">
                  <a:solidFill>
                    <a:srgbClr val="000000"/>
                  </a:solidFill>
                </a:rPr>
                <a:t>Technologist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B79AB2-224E-4C1A-A54A-925660E22EA3}"/>
                </a:ext>
              </a:extLst>
            </p:cNvPr>
            <p:cNvGrpSpPr/>
            <p:nvPr/>
          </p:nvGrpSpPr>
          <p:grpSpPr>
            <a:xfrm>
              <a:off x="2182918" y="5569857"/>
              <a:ext cx="2230798" cy="476484"/>
              <a:chOff x="2178355" y="5569857"/>
              <a:chExt cx="2230798" cy="476484"/>
            </a:xfrm>
          </p:grpSpPr>
          <p:pic>
            <p:nvPicPr>
              <p:cNvPr id="1026" name="Picture 2" descr="badge">
                <a:extLst>
                  <a:ext uri="{FF2B5EF4-FFF2-40B4-BE49-F238E27FC236}">
                    <a16:creationId xmlns:a16="http://schemas.microsoft.com/office/drawing/2014/main" id="{92BD0FF7-5328-49F1-80A0-EC331DF04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903" y="5569974"/>
                <a:ext cx="476250" cy="47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badge">
                <a:extLst>
                  <a:ext uri="{FF2B5EF4-FFF2-40B4-BE49-F238E27FC236}">
                    <a16:creationId xmlns:a16="http://schemas.microsoft.com/office/drawing/2014/main" id="{1DE77F54-86EC-43E1-8A97-CA8BD08FB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8131" y="5569974"/>
                <a:ext cx="476251" cy="476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badge">
                <a:extLst>
                  <a:ext uri="{FF2B5EF4-FFF2-40B4-BE49-F238E27FC236}">
                    <a16:creationId xmlns:a16="http://schemas.microsoft.com/office/drawing/2014/main" id="{B1F86FF9-EC2C-47B8-B3CC-C96CAFD5D8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3243" y="5569857"/>
                <a:ext cx="476367" cy="476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badge">
                <a:extLst>
                  <a:ext uri="{FF2B5EF4-FFF2-40B4-BE49-F238E27FC236}">
                    <a16:creationId xmlns:a16="http://schemas.microsoft.com/office/drawing/2014/main" id="{1A536D99-E87E-4D61-AA12-B3C101CDC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355" y="5569974"/>
                <a:ext cx="476367" cy="476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26B1168B-30B8-4A4B-BD60-0130E91627CC}"/>
                </a:ext>
              </a:extLst>
            </p:cNvPr>
            <p:cNvGrpSpPr/>
            <p:nvPr/>
          </p:nvGrpSpPr>
          <p:grpSpPr>
            <a:xfrm>
              <a:off x="8104647" y="5513822"/>
              <a:ext cx="1080026" cy="495371"/>
              <a:chOff x="7435580" y="5513822"/>
              <a:chExt cx="1080026" cy="495371"/>
            </a:xfrm>
          </p:grpSpPr>
          <p:pic>
            <p:nvPicPr>
              <p:cNvPr id="1034" name="Picture 10" descr="badge">
                <a:extLst>
                  <a:ext uri="{FF2B5EF4-FFF2-40B4-BE49-F238E27FC236}">
                    <a16:creationId xmlns:a16="http://schemas.microsoft.com/office/drawing/2014/main" id="{0BFAEA8F-BBED-4BD3-AD36-CF270E78EC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5580" y="5513822"/>
                <a:ext cx="495371" cy="495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badge">
                <a:extLst>
                  <a:ext uri="{FF2B5EF4-FFF2-40B4-BE49-F238E27FC236}">
                    <a16:creationId xmlns:a16="http://schemas.microsoft.com/office/drawing/2014/main" id="{357409DD-DB49-4AAB-B9EE-DDF68B7FF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355" y="5513822"/>
                <a:ext cx="476251" cy="476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8" name="Picture 14" descr="badge">
              <a:extLst>
                <a:ext uri="{FF2B5EF4-FFF2-40B4-BE49-F238E27FC236}">
                  <a16:creationId xmlns:a16="http://schemas.microsoft.com/office/drawing/2014/main" id="{8FA80322-B463-4B1F-AA32-C6A325CC7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980" y="5565823"/>
              <a:ext cx="480518" cy="48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30D0573B-B605-4C3A-8AFC-D4C204F163AA}"/>
                </a:ext>
              </a:extLst>
            </p:cNvPr>
            <p:cNvGrpSpPr/>
            <p:nvPr/>
          </p:nvGrpSpPr>
          <p:grpSpPr>
            <a:xfrm>
              <a:off x="10132506" y="3480981"/>
              <a:ext cx="2399157" cy="2565360"/>
              <a:chOff x="10132506" y="3480981"/>
              <a:chExt cx="2399157" cy="256536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FDBF22E-6C7E-4B9B-9E2A-823907C28F30}"/>
                  </a:ext>
                </a:extLst>
              </p:cNvPr>
              <p:cNvGrpSpPr/>
              <p:nvPr/>
            </p:nvGrpSpPr>
            <p:grpSpPr>
              <a:xfrm>
                <a:off x="10132506" y="3480981"/>
                <a:ext cx="2399157" cy="1975897"/>
                <a:chOff x="11471467" y="3485129"/>
                <a:chExt cx="2399157" cy="19758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ADF2485-B1F5-42E3-8FDB-DF7F4A314EC2}"/>
                    </a:ext>
                  </a:extLst>
                </p:cNvPr>
                <p:cNvGrpSpPr/>
                <p:nvPr/>
              </p:nvGrpSpPr>
              <p:grpSpPr>
                <a:xfrm>
                  <a:off x="11471467" y="3485129"/>
                  <a:ext cx="2399157" cy="548167"/>
                  <a:chOff x="11558693" y="6187702"/>
                  <a:chExt cx="1890000" cy="431833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2B1036F-5D99-40D9-8D1C-5C34AC58CDCD}"/>
                      </a:ext>
                    </a:extLst>
                  </p:cNvPr>
                  <p:cNvSpPr/>
                  <p:nvPr/>
                </p:nvSpPr>
                <p:spPr>
                  <a:xfrm>
                    <a:off x="11558693" y="6187702"/>
                    <a:ext cx="1890000" cy="431833"/>
                  </a:xfrm>
                  <a:prstGeom prst="rect">
                    <a:avLst/>
                  </a:prstGeom>
                  <a:solidFill>
                    <a:srgbClr val="00C9FF"/>
                  </a:solidFill>
                  <a:ln w="19050">
                    <a:solidFill>
                      <a:srgbClr val="00C9FF"/>
                    </a:solidFill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Solutions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0430FAD-7957-4A17-81B6-8B502665B3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1604517" y="6268618"/>
                    <a:ext cx="270000" cy="270000"/>
                    <a:chOff x="9857502" y="48105692"/>
                    <a:chExt cx="822325" cy="823912"/>
                  </a:xfrm>
                  <a:solidFill>
                    <a:srgbClr val="000000"/>
                  </a:solidFill>
                </p:grpSpPr>
                <p:sp>
                  <p:nvSpPr>
                    <p:cNvPr id="57" name="Freeform 80">
                      <a:extLst>
                        <a:ext uri="{FF2B5EF4-FFF2-40B4-BE49-F238E27FC236}">
                          <a16:creationId xmlns:a16="http://schemas.microsoft.com/office/drawing/2014/main" id="{3B6D44D8-99FB-401D-BE6A-3CEEA1995B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857502" y="48243804"/>
                      <a:ext cx="685800" cy="685800"/>
                    </a:xfrm>
                    <a:custGeom>
                      <a:avLst/>
                      <a:gdLst>
                        <a:gd name="T0" fmla="*/ 345 w 432"/>
                        <a:gd name="T1" fmla="*/ 346 h 432"/>
                        <a:gd name="T2" fmla="*/ 86 w 432"/>
                        <a:gd name="T3" fmla="*/ 346 h 432"/>
                        <a:gd name="T4" fmla="*/ 86 w 432"/>
                        <a:gd name="T5" fmla="*/ 86 h 432"/>
                        <a:gd name="T6" fmla="*/ 216 w 432"/>
                        <a:gd name="T7" fmla="*/ 86 h 432"/>
                        <a:gd name="T8" fmla="*/ 216 w 432"/>
                        <a:gd name="T9" fmla="*/ 0 h 432"/>
                        <a:gd name="T10" fmla="*/ 0 w 432"/>
                        <a:gd name="T11" fmla="*/ 0 h 432"/>
                        <a:gd name="T12" fmla="*/ 0 w 432"/>
                        <a:gd name="T13" fmla="*/ 432 h 432"/>
                        <a:gd name="T14" fmla="*/ 432 w 432"/>
                        <a:gd name="T15" fmla="*/ 432 h 432"/>
                        <a:gd name="T16" fmla="*/ 432 w 432"/>
                        <a:gd name="T17" fmla="*/ 216 h 432"/>
                        <a:gd name="T18" fmla="*/ 345 w 432"/>
                        <a:gd name="T19" fmla="*/ 216 h 432"/>
                        <a:gd name="T20" fmla="*/ 345 w 432"/>
                        <a:gd name="T21" fmla="*/ 346 h 4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32" h="432">
                          <a:moveTo>
                            <a:pt x="345" y="346"/>
                          </a:moveTo>
                          <a:lnTo>
                            <a:pt x="86" y="346"/>
                          </a:lnTo>
                          <a:lnTo>
                            <a:pt x="86" y="86"/>
                          </a:lnTo>
                          <a:lnTo>
                            <a:pt x="216" y="86"/>
                          </a:lnTo>
                          <a:lnTo>
                            <a:pt x="216" y="0"/>
                          </a:lnTo>
                          <a:lnTo>
                            <a:pt x="0" y="0"/>
                          </a:lnTo>
                          <a:lnTo>
                            <a:pt x="0" y="432"/>
                          </a:lnTo>
                          <a:lnTo>
                            <a:pt x="432" y="432"/>
                          </a:lnTo>
                          <a:lnTo>
                            <a:pt x="432" y="216"/>
                          </a:lnTo>
                          <a:lnTo>
                            <a:pt x="345" y="216"/>
                          </a:lnTo>
                          <a:lnTo>
                            <a:pt x="345" y="346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8" name="Freeform 81">
                      <a:extLst>
                        <a:ext uri="{FF2B5EF4-FFF2-40B4-BE49-F238E27FC236}">
                          <a16:creationId xmlns:a16="http://schemas.microsoft.com/office/drawing/2014/main" id="{1C0A2126-1DBD-41F0-8CE9-7C42E791B6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336927" y="48105692"/>
                      <a:ext cx="342900" cy="342900"/>
                    </a:xfrm>
                    <a:custGeom>
                      <a:avLst/>
                      <a:gdLst>
                        <a:gd name="T0" fmla="*/ 0 w 216"/>
                        <a:gd name="T1" fmla="*/ 87 h 216"/>
                        <a:gd name="T2" fmla="*/ 130 w 216"/>
                        <a:gd name="T3" fmla="*/ 87 h 216"/>
                        <a:gd name="T4" fmla="*/ 130 w 216"/>
                        <a:gd name="T5" fmla="*/ 216 h 216"/>
                        <a:gd name="T6" fmla="*/ 216 w 216"/>
                        <a:gd name="T7" fmla="*/ 216 h 216"/>
                        <a:gd name="T8" fmla="*/ 216 w 216"/>
                        <a:gd name="T9" fmla="*/ 0 h 216"/>
                        <a:gd name="T10" fmla="*/ 0 w 216"/>
                        <a:gd name="T11" fmla="*/ 0 h 216"/>
                        <a:gd name="T12" fmla="*/ 0 w 216"/>
                        <a:gd name="T13" fmla="*/ 87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" h="216">
                          <a:moveTo>
                            <a:pt x="0" y="87"/>
                          </a:moveTo>
                          <a:lnTo>
                            <a:pt x="130" y="87"/>
                          </a:lnTo>
                          <a:lnTo>
                            <a:pt x="130" y="216"/>
                          </a:lnTo>
                          <a:lnTo>
                            <a:pt x="216" y="216"/>
                          </a:lnTo>
                          <a:lnTo>
                            <a:pt x="216" y="0"/>
                          </a:lnTo>
                          <a:lnTo>
                            <a:pt x="0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9" name="Rectangle 82">
                      <a:extLst>
                        <a:ext uri="{FF2B5EF4-FFF2-40B4-BE49-F238E27FC236}">
                          <a16:creationId xmlns:a16="http://schemas.microsoft.com/office/drawing/2014/main" id="{9C1E4C8F-566F-4CDE-B6CB-461CEEAC27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32140" y="48518442"/>
                      <a:ext cx="136525" cy="136525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54B131C-9383-428F-B2EC-A88A332DB735}"/>
                    </a:ext>
                  </a:extLst>
                </p:cNvPr>
                <p:cNvSpPr/>
                <p:nvPr/>
              </p:nvSpPr>
              <p:spPr>
                <a:xfrm>
                  <a:off x="11471467" y="4031222"/>
                  <a:ext cx="2399157" cy="1429804"/>
                </a:xfrm>
                <a:prstGeom prst="rect">
                  <a:avLst/>
                </a:prstGeom>
                <a:noFill/>
                <a:ln w="19050">
                  <a:solidFill>
                    <a:srgbClr val="00C9FF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Onboard Solutions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200" kern="0" dirty="0">
                      <a:solidFill>
                        <a:srgbClr val="000000"/>
                      </a:solidFill>
                    </a:rPr>
                    <a:t>Industrialist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200" i="1" kern="0" dirty="0">
                      <a:solidFill>
                        <a:srgbClr val="000000"/>
                      </a:solidFill>
                    </a:rPr>
                    <a:t>Optional</a:t>
                  </a:r>
                </a:p>
                <a:p>
                  <a:pPr marL="265113" lvl="1" indent="-88900" defTabSz="914400"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Innovator</a:t>
                  </a:r>
                </a:p>
                <a:p>
                  <a:pPr marL="265113" lvl="1" indent="-88900" defTabSz="914400">
                    <a:buFont typeface="Arial" panose="020B0604020202020204" pitchFamily="34" charset="0"/>
                    <a:buChar char="•"/>
                    <a:defRPr/>
                  </a:pPr>
                  <a:r>
                    <a:rPr lang="en-GB" sz="1200" kern="0" dirty="0">
                      <a:solidFill>
                        <a:srgbClr val="000000"/>
                      </a:solidFill>
                    </a:rPr>
                    <a:t>keep it in the family</a:t>
                  </a: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BFF44BB9-4EFD-4F7F-BD3C-729A60AC40B4}"/>
                  </a:ext>
                </a:extLst>
              </p:cNvPr>
              <p:cNvGrpSpPr/>
              <p:nvPr/>
            </p:nvGrpSpPr>
            <p:grpSpPr>
              <a:xfrm>
                <a:off x="10220158" y="5557520"/>
                <a:ext cx="2223852" cy="488821"/>
                <a:chOff x="10138813" y="5557520"/>
                <a:chExt cx="2223852" cy="488821"/>
              </a:xfrm>
            </p:grpSpPr>
            <p:pic>
              <p:nvPicPr>
                <p:cNvPr id="1040" name="Picture 16" descr="badge">
                  <a:extLst>
                    <a:ext uri="{FF2B5EF4-FFF2-40B4-BE49-F238E27FC236}">
                      <a16:creationId xmlns:a16="http://schemas.microsoft.com/office/drawing/2014/main" id="{5BC4671B-8343-4859-AE0C-EBDA44C4D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813" y="5569973"/>
                  <a:ext cx="476367" cy="476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 descr="badge">
                  <a:extLst>
                    <a:ext uri="{FF2B5EF4-FFF2-40B4-BE49-F238E27FC236}">
                      <a16:creationId xmlns:a16="http://schemas.microsoft.com/office/drawing/2014/main" id="{5C044387-AC29-42B0-B3AD-3FC14EB4E8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82031" y="5557520"/>
                  <a:ext cx="480634" cy="4806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 descr="badge">
                  <a:extLst>
                    <a:ext uri="{FF2B5EF4-FFF2-40B4-BE49-F238E27FC236}">
                      <a16:creationId xmlns:a16="http://schemas.microsoft.com/office/drawing/2014/main" id="{5BEEC8EF-D5D8-4060-B0CB-48EB5B77A9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99575" y="5565707"/>
                  <a:ext cx="480634" cy="4806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6" name="Picture 22" descr="badge">
                  <a:extLst>
                    <a:ext uri="{FF2B5EF4-FFF2-40B4-BE49-F238E27FC236}">
                      <a16:creationId xmlns:a16="http://schemas.microsoft.com/office/drawing/2014/main" id="{4857A94E-00AB-4866-B26E-99404B781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17119" y="5565707"/>
                  <a:ext cx="480517" cy="4805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89479D-2E6D-47EB-9DD5-EB48F9A11E07}"/>
              </a:ext>
            </a:extLst>
          </p:cNvPr>
          <p:cNvGrpSpPr/>
          <p:nvPr/>
        </p:nvGrpSpPr>
        <p:grpSpPr>
          <a:xfrm>
            <a:off x="7275359" y="5776748"/>
            <a:ext cx="1324659" cy="1292785"/>
            <a:chOff x="6706169" y="4114800"/>
            <a:chExt cx="2088000" cy="203775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4A55FD9-E9AC-4CF3-A87A-3311EA51F28A}"/>
                </a:ext>
              </a:extLst>
            </p:cNvPr>
            <p:cNvSpPr/>
            <p:nvPr/>
          </p:nvSpPr>
          <p:spPr>
            <a:xfrm>
              <a:off x="6706169" y="4114800"/>
              <a:ext cx="2088000" cy="2037758"/>
            </a:xfrm>
            <a:custGeom>
              <a:avLst/>
              <a:gdLst>
                <a:gd name="connsiteX0" fmla="*/ 25120 w 2088000"/>
                <a:gd name="connsiteY0" fmla="*/ 0 h 2037758"/>
                <a:gd name="connsiteX1" fmla="*/ 2062880 w 2088000"/>
                <a:gd name="connsiteY1" fmla="*/ 0 h 2037758"/>
                <a:gd name="connsiteX2" fmla="*/ 1934704 w 2088000"/>
                <a:gd name="connsiteY2" fmla="*/ 640879 h 2037758"/>
                <a:gd name="connsiteX3" fmla="*/ 2088000 w 2088000"/>
                <a:gd name="connsiteY3" fmla="*/ 640879 h 2037758"/>
                <a:gd name="connsiteX4" fmla="*/ 2088000 w 2088000"/>
                <a:gd name="connsiteY4" fmla="*/ 1396879 h 2037758"/>
                <a:gd name="connsiteX5" fmla="*/ 1783504 w 2088000"/>
                <a:gd name="connsiteY5" fmla="*/ 1396879 h 2037758"/>
                <a:gd name="connsiteX6" fmla="*/ 1655328 w 2088000"/>
                <a:gd name="connsiteY6" fmla="*/ 2037758 h 2037758"/>
                <a:gd name="connsiteX7" fmla="*/ 432672 w 2088000"/>
                <a:gd name="connsiteY7" fmla="*/ 2037758 h 2037758"/>
                <a:gd name="connsiteX8" fmla="*/ 304496 w 2088000"/>
                <a:gd name="connsiteY8" fmla="*/ 1396879 h 2037758"/>
                <a:gd name="connsiteX9" fmla="*/ 0 w 2088000"/>
                <a:gd name="connsiteY9" fmla="*/ 1396879 h 2037758"/>
                <a:gd name="connsiteX10" fmla="*/ 0 w 2088000"/>
                <a:gd name="connsiteY10" fmla="*/ 640879 h 2037758"/>
                <a:gd name="connsiteX11" fmla="*/ 153296 w 2088000"/>
                <a:gd name="connsiteY11" fmla="*/ 640879 h 203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8000" h="2037758">
                  <a:moveTo>
                    <a:pt x="25120" y="0"/>
                  </a:moveTo>
                  <a:lnTo>
                    <a:pt x="2062880" y="0"/>
                  </a:lnTo>
                  <a:lnTo>
                    <a:pt x="1934704" y="640879"/>
                  </a:lnTo>
                  <a:lnTo>
                    <a:pt x="2088000" y="640879"/>
                  </a:lnTo>
                  <a:lnTo>
                    <a:pt x="2088000" y="1396879"/>
                  </a:lnTo>
                  <a:lnTo>
                    <a:pt x="1783504" y="1396879"/>
                  </a:lnTo>
                  <a:lnTo>
                    <a:pt x="1655328" y="2037758"/>
                  </a:lnTo>
                  <a:lnTo>
                    <a:pt x="432672" y="2037758"/>
                  </a:lnTo>
                  <a:lnTo>
                    <a:pt x="304496" y="1396879"/>
                  </a:lnTo>
                  <a:lnTo>
                    <a:pt x="0" y="1396879"/>
                  </a:lnTo>
                  <a:lnTo>
                    <a:pt x="0" y="640879"/>
                  </a:lnTo>
                  <a:lnTo>
                    <a:pt x="153296" y="640879"/>
                  </a:lnTo>
                  <a:close/>
                </a:path>
              </a:pathLst>
            </a:custGeom>
            <a:ln w="762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D10267-75E3-4728-B5F0-101CDD7C5077}"/>
                </a:ext>
              </a:extLst>
            </p:cNvPr>
            <p:cNvSpPr/>
            <p:nvPr/>
          </p:nvSpPr>
          <p:spPr>
            <a:xfrm>
              <a:off x="6742169" y="4773679"/>
              <a:ext cx="2016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DXC DIGITAL EXPLORER</a:t>
              </a:r>
              <a:b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</a:br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SHAREATHON 2019</a:t>
              </a:r>
              <a:endParaRPr lang="en-GB" sz="600" dirty="0">
                <a:solidFill>
                  <a:schemeClr val="tx1"/>
                </a:solidFill>
                <a:latin typeface="GT Walsheim Pro Light" panose="00000400000000000000" pitchFamily="50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250C0FA-5E77-40F6-8EF0-67E8A7428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7214"/>
            <a:stretch/>
          </p:blipFill>
          <p:spPr>
            <a:xfrm>
              <a:off x="7548131" y="4282964"/>
              <a:ext cx="404076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7441E19-DC06-462F-AC71-1B5820E7CD7F}"/>
                </a:ext>
              </a:extLst>
            </p:cNvPr>
            <p:cNvGrpSpPr/>
            <p:nvPr/>
          </p:nvGrpSpPr>
          <p:grpSpPr>
            <a:xfrm>
              <a:off x="7542644" y="5622942"/>
              <a:ext cx="415051" cy="380031"/>
              <a:chOff x="1924721" y="3689142"/>
              <a:chExt cx="1790695" cy="1639608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C7F29C-DBE2-4DDE-AC4D-66E867387D2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435494" y="4309817"/>
                <a:ext cx="456558" cy="10549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3343E4-5180-4369-934C-C687AC49AD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142529" y="4694342"/>
                <a:ext cx="465731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E24842B-6C0A-4825-A723-98A3EAD343E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2703245" y="4414290"/>
                <a:ext cx="4966" cy="464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41D38D-900D-4028-94EA-884D417919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506643" y="3791229"/>
                <a:ext cx="339155" cy="438917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D0FCEA-A2F2-4F70-8951-7BF95E4D2AB2}"/>
                  </a:ext>
                </a:extLst>
              </p:cNvPr>
              <p:cNvSpPr/>
              <p:nvPr/>
            </p:nvSpPr>
            <p:spPr>
              <a:xfrm rot="2248319">
                <a:off x="2366973" y="4643588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A56109A-F2ED-461F-A06E-13A2C61ABD6C}"/>
                  </a:ext>
                </a:extLst>
              </p:cNvPr>
              <p:cNvSpPr/>
              <p:nvPr/>
            </p:nvSpPr>
            <p:spPr>
              <a:xfrm rot="2248319">
                <a:off x="3087089" y="412823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69B6AB3-216C-435C-80D8-22CCC8550A4D}"/>
                  </a:ext>
                </a:extLst>
              </p:cNvPr>
              <p:cNvSpPr/>
              <p:nvPr/>
            </p:nvSpPr>
            <p:spPr>
              <a:xfrm rot="2248319">
                <a:off x="2920898" y="4619505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5576AC-F3C5-4999-B319-4B3F79115F5C}"/>
                  </a:ext>
                </a:extLst>
              </p:cNvPr>
              <p:cNvSpPr/>
              <p:nvPr/>
            </p:nvSpPr>
            <p:spPr>
              <a:xfrm rot="2248319">
                <a:off x="2408758" y="4371193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2B650BF-63FB-4D4E-B54E-89B010E8811C}"/>
                  </a:ext>
                </a:extLst>
              </p:cNvPr>
              <p:cNvSpPr/>
              <p:nvPr/>
            </p:nvSpPr>
            <p:spPr>
              <a:xfrm rot="2248319">
                <a:off x="2537357" y="368914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20D4B53-BF8F-409C-8AD4-9ABDA0208C8A}"/>
                  </a:ext>
                </a:extLst>
              </p:cNvPr>
              <p:cNvSpPr/>
              <p:nvPr/>
            </p:nvSpPr>
            <p:spPr>
              <a:xfrm rot="2248319">
                <a:off x="3247041" y="4892318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EB4EF46-AFF2-495F-BE66-E29D6308C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3257" y="4238698"/>
                <a:ext cx="172084" cy="780480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EB940A1-020C-4286-A550-1BDAF7CEB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733" y="4354031"/>
                <a:ext cx="172231" cy="632138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89C3AB-F7B4-4409-9798-0EFEA65A9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5465" y="4732266"/>
                <a:ext cx="61942" cy="40673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247057B-7881-469E-A2AA-7D5715ED1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198" y="4493692"/>
                <a:ext cx="482475" cy="23161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826BFA8-00D8-4DA1-B4EB-5656C3F4D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975" y="4468423"/>
                <a:ext cx="393736" cy="8607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EAD8C3-F60F-4366-9277-E13CCCF92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3273" y="3787834"/>
                <a:ext cx="240441" cy="343487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4D8BEB8-65A9-4081-B3A5-53ACFBB394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7251" y="3913858"/>
                <a:ext cx="230126" cy="316354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DA76A3C-3795-4641-8FE6-67F17A926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8553" y="4226924"/>
                <a:ext cx="357107" cy="12167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1131929-F399-4D2A-8627-605B1CFC018C}"/>
                  </a:ext>
                </a:extLst>
              </p:cNvPr>
              <p:cNvSpPr/>
              <p:nvPr/>
            </p:nvSpPr>
            <p:spPr>
              <a:xfrm rot="2248319">
                <a:off x="2210848" y="3931314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032232A-3F83-4928-A3F3-601174A276C9}"/>
                  </a:ext>
                </a:extLst>
              </p:cNvPr>
              <p:cNvSpPr/>
              <p:nvPr/>
            </p:nvSpPr>
            <p:spPr>
              <a:xfrm rot="2248319">
                <a:off x="1924721" y="43045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7DF4825-88C9-4467-85D2-CA9DBB59B992}"/>
                  </a:ext>
                </a:extLst>
              </p:cNvPr>
              <p:cNvSpPr/>
              <p:nvPr/>
            </p:nvSpPr>
            <p:spPr>
              <a:xfrm rot="2248319">
                <a:off x="2652055" y="426951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CD7365-5C43-482B-9C33-D02EB3313AF3}"/>
                  </a:ext>
                </a:extLst>
              </p:cNvPr>
              <p:cNvSpPr/>
              <p:nvPr/>
            </p:nvSpPr>
            <p:spPr>
              <a:xfrm rot="2248319">
                <a:off x="3335913" y="41642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A0A74F1-83DF-46D9-B71D-E29E780410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788036" y="3933385"/>
                <a:ext cx="240903" cy="531608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FF69EB2-4994-434E-9F52-8B87D8BEAC71}"/>
                  </a:ext>
                </a:extLst>
              </p:cNvPr>
              <p:cNvSpPr/>
              <p:nvPr/>
            </p:nvSpPr>
            <p:spPr>
              <a:xfrm rot="2248319">
                <a:off x="2785547" y="374239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F8760D-DE03-4474-AFEE-5B5B8B8D0E1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500503" y="4986169"/>
                <a:ext cx="511187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A3540F4-DC43-4DC6-A38E-FBC4A8796599}"/>
                  </a:ext>
                </a:extLst>
              </p:cNvPr>
              <p:cNvSpPr/>
              <p:nvPr/>
            </p:nvSpPr>
            <p:spPr>
              <a:xfrm rot="2248319">
                <a:off x="2765722" y="494924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424B5A5-62DA-4EC4-8408-0FBC60E1BB5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958174" y="4174206"/>
                <a:ext cx="463578" cy="473541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DB2584-1319-4742-96E7-CEE822748AF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70719" y="4397930"/>
                <a:ext cx="15877" cy="817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06EAFD-D0F3-4F8D-A45F-1C0D0C2C8235}"/>
              </a:ext>
            </a:extLst>
          </p:cNvPr>
          <p:cNvSpPr txBox="1"/>
          <p:nvPr/>
        </p:nvSpPr>
        <p:spPr>
          <a:xfrm>
            <a:off x="2098738" y="6155376"/>
            <a:ext cx="49071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Plus an event achievement</a:t>
            </a:r>
          </a:p>
        </p:txBody>
      </p:sp>
    </p:spTree>
    <p:extLst>
      <p:ext uri="{BB962C8B-B14F-4D97-AF65-F5344CB8AC3E}">
        <p14:creationId xmlns:p14="http://schemas.microsoft.com/office/powerpoint/2010/main" val="590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9B94-C535-40EE-9BBA-A63C766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Teams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676F9C-76C1-4B3D-A01B-1B9C6CC67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894419"/>
              </p:ext>
            </p:extLst>
          </p:nvPr>
        </p:nvGraphicFramePr>
        <p:xfrm>
          <a:off x="685800" y="1624780"/>
          <a:ext cx="13258798" cy="45110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1894114">
                  <a:extLst>
                    <a:ext uri="{9D8B030D-6E8A-4147-A177-3AD203B41FA5}">
                      <a16:colId xmlns:a16="http://schemas.microsoft.com/office/drawing/2014/main" val="327968046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105784359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44912691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3387060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67476055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010177928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12319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S-Europe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UKIIMEA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5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Communication, Media &amp; 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Consumer Industries &amp; Retail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Rene Aerdts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4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Healthcare &amp; 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0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3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99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Public 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Travel &amp;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8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AFC37288-071C-4510-AC4C-F51C7899F238}"/>
              </a:ext>
            </a:extLst>
          </p:cNvPr>
          <p:cNvSpPr/>
          <p:nvPr/>
        </p:nvSpPr>
        <p:spPr>
          <a:xfrm>
            <a:off x="101599" y="1237"/>
            <a:ext cx="14427202" cy="76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DFE9D0D-B3ED-42B8-8472-A120E4C06111}"/>
              </a:ext>
            </a:extLst>
          </p:cNvPr>
          <p:cNvSpPr/>
          <p:nvPr/>
        </p:nvSpPr>
        <p:spPr>
          <a:xfrm>
            <a:off x="943897" y="7374121"/>
            <a:ext cx="13532280" cy="786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4592FA-8BFD-4A78-925F-91B7ABB72048}"/>
              </a:ext>
            </a:extLst>
          </p:cNvPr>
          <p:cNvSpPr/>
          <p:nvPr/>
        </p:nvSpPr>
        <p:spPr>
          <a:xfrm>
            <a:off x="101599" y="68830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1 : Trends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35308-E8F9-4BBF-A14C-9C343E285FFB}"/>
              </a:ext>
            </a:extLst>
          </p:cNvPr>
          <p:cNvSpPr/>
          <p:nvPr/>
        </p:nvSpPr>
        <p:spPr>
          <a:xfrm>
            <a:off x="3689337" y="68829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2 : Markets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BCDF8B-CF0C-4B58-82E7-B1244CB5BECF}"/>
              </a:ext>
            </a:extLst>
          </p:cNvPr>
          <p:cNvSpPr/>
          <p:nvPr/>
        </p:nvSpPr>
        <p:spPr>
          <a:xfrm>
            <a:off x="7277075" y="68827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3 :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2B9C89-615A-400E-8679-A7BAAE05B3CD}"/>
              </a:ext>
            </a:extLst>
          </p:cNvPr>
          <p:cNvSpPr/>
          <p:nvPr/>
        </p:nvSpPr>
        <p:spPr>
          <a:xfrm>
            <a:off x="10864812" y="68826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4 : Publish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CBCEAD-5E59-4FE9-B50F-FE18DE6B71F6}"/>
              </a:ext>
            </a:extLst>
          </p:cNvPr>
          <p:cNvGrpSpPr/>
          <p:nvPr/>
        </p:nvGrpSpPr>
        <p:grpSpPr>
          <a:xfrm>
            <a:off x="232952" y="1812903"/>
            <a:ext cx="1549766" cy="431833"/>
            <a:chOff x="872303" y="1812903"/>
            <a:chExt cx="1549766" cy="43183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2C4DD6-5CDC-405F-8F6E-AE100D1426C7}"/>
                </a:ext>
              </a:extLst>
            </p:cNvPr>
            <p:cNvSpPr/>
            <p:nvPr/>
          </p:nvSpPr>
          <p:spPr>
            <a:xfrm>
              <a:off x="872303" y="1812903"/>
              <a:ext cx="1549766" cy="4318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Trends</a:t>
              </a:r>
            </a:p>
          </p:txBody>
        </p:sp>
        <p:sp>
          <p:nvSpPr>
            <p:cNvPr id="50" name="Freeform 96">
              <a:extLst>
                <a:ext uri="{FF2B5EF4-FFF2-40B4-BE49-F238E27FC236}">
                  <a16:creationId xmlns:a16="http://schemas.microsoft.com/office/drawing/2014/main" id="{03F1A595-9AAE-4325-B097-FAE369DE1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118" y="1893819"/>
              <a:ext cx="270000" cy="270000"/>
            </a:xfrm>
            <a:custGeom>
              <a:avLst/>
              <a:gdLst>
                <a:gd name="T0" fmla="*/ 1152 w 1152"/>
                <a:gd name="T1" fmla="*/ 336 h 1152"/>
                <a:gd name="T2" fmla="*/ 1062 w 1152"/>
                <a:gd name="T3" fmla="*/ 312 h 1152"/>
                <a:gd name="T4" fmla="*/ 774 w 1152"/>
                <a:gd name="T5" fmla="*/ 168 h 1152"/>
                <a:gd name="T6" fmla="*/ 1104 w 1152"/>
                <a:gd name="T7" fmla="*/ 192 h 1152"/>
                <a:gd name="T8" fmla="*/ 1104 w 1152"/>
                <a:gd name="T9" fmla="*/ 96 h 1152"/>
                <a:gd name="T10" fmla="*/ 731 w 1152"/>
                <a:gd name="T11" fmla="*/ 120 h 1152"/>
                <a:gd name="T12" fmla="*/ 0 w 1152"/>
                <a:gd name="T13" fmla="*/ 432 h 1152"/>
                <a:gd name="T14" fmla="*/ 336 w 1152"/>
                <a:gd name="T15" fmla="*/ 912 h 1152"/>
                <a:gd name="T16" fmla="*/ 768 w 1152"/>
                <a:gd name="T17" fmla="*/ 1152 h 1152"/>
                <a:gd name="T18" fmla="*/ 847 w 1152"/>
                <a:gd name="T19" fmla="*/ 552 h 1152"/>
                <a:gd name="T20" fmla="*/ 1104 w 1152"/>
                <a:gd name="T21" fmla="*/ 576 h 1152"/>
                <a:gd name="T22" fmla="*/ 1104 w 1152"/>
                <a:gd name="T23" fmla="*/ 480 h 1152"/>
                <a:gd name="T24" fmla="*/ 858 w 1152"/>
                <a:gd name="T25" fmla="*/ 504 h 1152"/>
                <a:gd name="T26" fmla="*/ 858 w 1152"/>
                <a:gd name="T27" fmla="*/ 360 h 1152"/>
                <a:gd name="T28" fmla="*/ 1104 w 1152"/>
                <a:gd name="T29" fmla="*/ 384 h 1152"/>
                <a:gd name="T30" fmla="*/ 760 w 1152"/>
                <a:gd name="T31" fmla="*/ 504 h 1152"/>
                <a:gd name="T32" fmla="*/ 670 w 1152"/>
                <a:gd name="T33" fmla="*/ 444 h 1152"/>
                <a:gd name="T34" fmla="*/ 624 w 1152"/>
                <a:gd name="T35" fmla="*/ 384 h 1152"/>
                <a:gd name="T36" fmla="*/ 624 w 1152"/>
                <a:gd name="T37" fmla="*/ 480 h 1152"/>
                <a:gd name="T38" fmla="*/ 710 w 1152"/>
                <a:gd name="T39" fmla="*/ 552 h 1152"/>
                <a:gd name="T40" fmla="*/ 670 w 1152"/>
                <a:gd name="T41" fmla="*/ 670 h 1152"/>
                <a:gd name="T42" fmla="*/ 96 w 1152"/>
                <a:gd name="T43" fmla="*/ 432 h 1152"/>
                <a:gd name="T44" fmla="*/ 596 w 1152"/>
                <a:gd name="T45" fmla="*/ 139 h 1152"/>
                <a:gd name="T46" fmla="*/ 528 w 1152"/>
                <a:gd name="T47" fmla="*/ 192 h 1152"/>
                <a:gd name="T48" fmla="*/ 528 w 1152"/>
                <a:gd name="T49" fmla="*/ 288 h 1152"/>
                <a:gd name="T50" fmla="*/ 574 w 1152"/>
                <a:gd name="T51" fmla="*/ 228 h 1152"/>
                <a:gd name="T52" fmla="*/ 640 w 1152"/>
                <a:gd name="T53" fmla="*/ 168 h 1152"/>
                <a:gd name="T54" fmla="*/ 442 w 1152"/>
                <a:gd name="T55" fmla="*/ 312 h 1152"/>
                <a:gd name="T56" fmla="*/ 384 w 1152"/>
                <a:gd name="T57" fmla="*/ 240 h 1152"/>
                <a:gd name="T58" fmla="*/ 288 w 1152"/>
                <a:gd name="T59" fmla="*/ 240 h 1152"/>
                <a:gd name="T60" fmla="*/ 348 w 1152"/>
                <a:gd name="T61" fmla="*/ 286 h 1152"/>
                <a:gd name="T62" fmla="*/ 760 w 1152"/>
                <a:gd name="T63" fmla="*/ 36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152">
                  <a:moveTo>
                    <a:pt x="1104" y="384"/>
                  </a:moveTo>
                  <a:cubicBezTo>
                    <a:pt x="1131" y="384"/>
                    <a:pt x="1152" y="363"/>
                    <a:pt x="1152" y="336"/>
                  </a:cubicBezTo>
                  <a:cubicBezTo>
                    <a:pt x="1152" y="309"/>
                    <a:pt x="1131" y="288"/>
                    <a:pt x="1104" y="288"/>
                  </a:cubicBezTo>
                  <a:cubicBezTo>
                    <a:pt x="1086" y="288"/>
                    <a:pt x="1071" y="298"/>
                    <a:pt x="1062" y="312"/>
                  </a:cubicBezTo>
                  <a:cubicBezTo>
                    <a:pt x="847" y="312"/>
                    <a:pt x="847" y="312"/>
                    <a:pt x="847" y="312"/>
                  </a:cubicBezTo>
                  <a:cubicBezTo>
                    <a:pt x="832" y="259"/>
                    <a:pt x="807" y="210"/>
                    <a:pt x="774" y="168"/>
                  </a:cubicBezTo>
                  <a:cubicBezTo>
                    <a:pt x="1062" y="168"/>
                    <a:pt x="1062" y="168"/>
                    <a:pt x="1062" y="168"/>
                  </a:cubicBezTo>
                  <a:cubicBezTo>
                    <a:pt x="1071" y="182"/>
                    <a:pt x="1086" y="192"/>
                    <a:pt x="1104" y="192"/>
                  </a:cubicBezTo>
                  <a:cubicBezTo>
                    <a:pt x="1131" y="192"/>
                    <a:pt x="1152" y="171"/>
                    <a:pt x="1152" y="144"/>
                  </a:cubicBezTo>
                  <a:cubicBezTo>
                    <a:pt x="1152" y="117"/>
                    <a:pt x="1131" y="96"/>
                    <a:pt x="1104" y="96"/>
                  </a:cubicBezTo>
                  <a:cubicBezTo>
                    <a:pt x="1086" y="96"/>
                    <a:pt x="1071" y="106"/>
                    <a:pt x="1062" y="120"/>
                  </a:cubicBezTo>
                  <a:cubicBezTo>
                    <a:pt x="731" y="120"/>
                    <a:pt x="731" y="120"/>
                    <a:pt x="731" y="120"/>
                  </a:cubicBezTo>
                  <a:cubicBezTo>
                    <a:pt x="653" y="46"/>
                    <a:pt x="548" y="0"/>
                    <a:pt x="432" y="0"/>
                  </a:cubicBezTo>
                  <a:cubicBezTo>
                    <a:pt x="193" y="0"/>
                    <a:pt x="0" y="193"/>
                    <a:pt x="0" y="43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336" y="912"/>
                    <a:pt x="336" y="912"/>
                    <a:pt x="336" y="912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768" y="1152"/>
                    <a:pt x="768" y="1152"/>
                    <a:pt x="768" y="1152"/>
                  </a:cubicBezTo>
                  <a:cubicBezTo>
                    <a:pt x="768" y="704"/>
                    <a:pt x="768" y="704"/>
                    <a:pt x="768" y="704"/>
                  </a:cubicBezTo>
                  <a:cubicBezTo>
                    <a:pt x="804" y="659"/>
                    <a:pt x="831" y="608"/>
                    <a:pt x="847" y="552"/>
                  </a:cubicBezTo>
                  <a:cubicBezTo>
                    <a:pt x="1062" y="552"/>
                    <a:pt x="1062" y="552"/>
                    <a:pt x="1062" y="552"/>
                  </a:cubicBezTo>
                  <a:cubicBezTo>
                    <a:pt x="1071" y="566"/>
                    <a:pt x="1086" y="576"/>
                    <a:pt x="1104" y="576"/>
                  </a:cubicBezTo>
                  <a:cubicBezTo>
                    <a:pt x="1131" y="576"/>
                    <a:pt x="1152" y="555"/>
                    <a:pt x="1152" y="528"/>
                  </a:cubicBezTo>
                  <a:cubicBezTo>
                    <a:pt x="1152" y="501"/>
                    <a:pt x="1131" y="480"/>
                    <a:pt x="1104" y="480"/>
                  </a:cubicBezTo>
                  <a:cubicBezTo>
                    <a:pt x="1086" y="480"/>
                    <a:pt x="1071" y="490"/>
                    <a:pt x="1062" y="504"/>
                  </a:cubicBezTo>
                  <a:cubicBezTo>
                    <a:pt x="858" y="504"/>
                    <a:pt x="858" y="504"/>
                    <a:pt x="858" y="504"/>
                  </a:cubicBezTo>
                  <a:cubicBezTo>
                    <a:pt x="862" y="481"/>
                    <a:pt x="864" y="457"/>
                    <a:pt x="864" y="432"/>
                  </a:cubicBezTo>
                  <a:cubicBezTo>
                    <a:pt x="864" y="407"/>
                    <a:pt x="862" y="383"/>
                    <a:pt x="858" y="360"/>
                  </a:cubicBezTo>
                  <a:cubicBezTo>
                    <a:pt x="1062" y="360"/>
                    <a:pt x="1062" y="360"/>
                    <a:pt x="1062" y="360"/>
                  </a:cubicBezTo>
                  <a:cubicBezTo>
                    <a:pt x="1071" y="374"/>
                    <a:pt x="1086" y="384"/>
                    <a:pt x="1104" y="384"/>
                  </a:cubicBezTo>
                  <a:close/>
                  <a:moveTo>
                    <a:pt x="768" y="432"/>
                  </a:moveTo>
                  <a:cubicBezTo>
                    <a:pt x="768" y="457"/>
                    <a:pt x="765" y="481"/>
                    <a:pt x="760" y="504"/>
                  </a:cubicBezTo>
                  <a:cubicBezTo>
                    <a:pt x="730" y="504"/>
                    <a:pt x="730" y="504"/>
                    <a:pt x="730" y="504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71" y="440"/>
                    <a:pt x="672" y="436"/>
                    <a:pt x="672" y="432"/>
                  </a:cubicBezTo>
                  <a:cubicBezTo>
                    <a:pt x="672" y="405"/>
                    <a:pt x="651" y="384"/>
                    <a:pt x="624" y="384"/>
                  </a:cubicBezTo>
                  <a:cubicBezTo>
                    <a:pt x="597" y="384"/>
                    <a:pt x="576" y="405"/>
                    <a:pt x="576" y="432"/>
                  </a:cubicBezTo>
                  <a:cubicBezTo>
                    <a:pt x="576" y="459"/>
                    <a:pt x="597" y="480"/>
                    <a:pt x="624" y="480"/>
                  </a:cubicBezTo>
                  <a:cubicBezTo>
                    <a:pt x="628" y="480"/>
                    <a:pt x="632" y="479"/>
                    <a:pt x="636" y="478"/>
                  </a:cubicBezTo>
                  <a:cubicBezTo>
                    <a:pt x="710" y="552"/>
                    <a:pt x="710" y="552"/>
                    <a:pt x="710" y="552"/>
                  </a:cubicBezTo>
                  <a:cubicBezTo>
                    <a:pt x="746" y="552"/>
                    <a:pt x="746" y="552"/>
                    <a:pt x="746" y="552"/>
                  </a:cubicBezTo>
                  <a:cubicBezTo>
                    <a:pt x="729" y="597"/>
                    <a:pt x="703" y="636"/>
                    <a:pt x="670" y="670"/>
                  </a:cubicBezTo>
                  <a:cubicBezTo>
                    <a:pt x="432" y="432"/>
                    <a:pt x="432" y="432"/>
                    <a:pt x="432" y="432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96" y="246"/>
                    <a:pt x="246" y="96"/>
                    <a:pt x="432" y="96"/>
                  </a:cubicBezTo>
                  <a:cubicBezTo>
                    <a:pt x="491" y="96"/>
                    <a:pt x="547" y="111"/>
                    <a:pt x="596" y="139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36" y="193"/>
                    <a:pt x="532" y="192"/>
                    <a:pt x="528" y="192"/>
                  </a:cubicBezTo>
                  <a:cubicBezTo>
                    <a:pt x="501" y="192"/>
                    <a:pt x="480" y="213"/>
                    <a:pt x="480" y="240"/>
                  </a:cubicBezTo>
                  <a:cubicBezTo>
                    <a:pt x="480" y="267"/>
                    <a:pt x="501" y="288"/>
                    <a:pt x="528" y="288"/>
                  </a:cubicBezTo>
                  <a:cubicBezTo>
                    <a:pt x="555" y="288"/>
                    <a:pt x="576" y="267"/>
                    <a:pt x="576" y="240"/>
                  </a:cubicBezTo>
                  <a:cubicBezTo>
                    <a:pt x="576" y="236"/>
                    <a:pt x="575" y="232"/>
                    <a:pt x="574" y="228"/>
                  </a:cubicBezTo>
                  <a:cubicBezTo>
                    <a:pt x="634" y="168"/>
                    <a:pt x="634" y="168"/>
                    <a:pt x="634" y="168"/>
                  </a:cubicBezTo>
                  <a:cubicBezTo>
                    <a:pt x="640" y="168"/>
                    <a:pt x="640" y="168"/>
                    <a:pt x="640" y="168"/>
                  </a:cubicBezTo>
                  <a:cubicBezTo>
                    <a:pt x="687" y="205"/>
                    <a:pt x="724" y="255"/>
                    <a:pt x="746" y="312"/>
                  </a:cubicBezTo>
                  <a:cubicBezTo>
                    <a:pt x="442" y="312"/>
                    <a:pt x="442" y="312"/>
                    <a:pt x="442" y="312"/>
                  </a:cubicBezTo>
                  <a:cubicBezTo>
                    <a:pt x="382" y="252"/>
                    <a:pt x="382" y="252"/>
                    <a:pt x="382" y="252"/>
                  </a:cubicBezTo>
                  <a:cubicBezTo>
                    <a:pt x="383" y="248"/>
                    <a:pt x="384" y="244"/>
                    <a:pt x="384" y="240"/>
                  </a:cubicBezTo>
                  <a:cubicBezTo>
                    <a:pt x="384" y="213"/>
                    <a:pt x="363" y="192"/>
                    <a:pt x="336" y="192"/>
                  </a:cubicBezTo>
                  <a:cubicBezTo>
                    <a:pt x="309" y="192"/>
                    <a:pt x="288" y="213"/>
                    <a:pt x="288" y="240"/>
                  </a:cubicBezTo>
                  <a:cubicBezTo>
                    <a:pt x="288" y="267"/>
                    <a:pt x="309" y="288"/>
                    <a:pt x="336" y="288"/>
                  </a:cubicBezTo>
                  <a:cubicBezTo>
                    <a:pt x="340" y="288"/>
                    <a:pt x="344" y="287"/>
                    <a:pt x="348" y="286"/>
                  </a:cubicBezTo>
                  <a:cubicBezTo>
                    <a:pt x="422" y="360"/>
                    <a:pt x="422" y="360"/>
                    <a:pt x="422" y="360"/>
                  </a:cubicBezTo>
                  <a:cubicBezTo>
                    <a:pt x="760" y="360"/>
                    <a:pt x="760" y="360"/>
                    <a:pt x="760" y="360"/>
                  </a:cubicBezTo>
                  <a:cubicBezTo>
                    <a:pt x="765" y="383"/>
                    <a:pt x="768" y="407"/>
                    <a:pt x="768" y="4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B480B1-404F-4318-B193-A3ADBCAC135B}"/>
              </a:ext>
            </a:extLst>
          </p:cNvPr>
          <p:cNvGrpSpPr/>
          <p:nvPr/>
        </p:nvGrpSpPr>
        <p:grpSpPr>
          <a:xfrm>
            <a:off x="3816331" y="2771663"/>
            <a:ext cx="1549766" cy="431833"/>
            <a:chOff x="4079620" y="2508823"/>
            <a:chExt cx="1549766" cy="4318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DCF168-B81B-42A6-BB1D-857F3ECE72A8}"/>
                </a:ext>
              </a:extLst>
            </p:cNvPr>
            <p:cNvSpPr/>
            <p:nvPr/>
          </p:nvSpPr>
          <p:spPr>
            <a:xfrm>
              <a:off x="4079620" y="2508823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sp>
          <p:nvSpPr>
            <p:cNvPr id="54" name="Freeform 121">
              <a:extLst>
                <a:ext uri="{FF2B5EF4-FFF2-40B4-BE49-F238E27FC236}">
                  <a16:creationId xmlns:a16="http://schemas.microsoft.com/office/drawing/2014/main" id="{6D289F32-9D3D-4E9B-9AFB-37C359E484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3518" y="2612316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7A2A95-9C9F-4B08-A45B-7324CFCBF9EF}"/>
              </a:ext>
            </a:extLst>
          </p:cNvPr>
          <p:cNvGrpSpPr/>
          <p:nvPr/>
        </p:nvGrpSpPr>
        <p:grpSpPr>
          <a:xfrm>
            <a:off x="7381632" y="3719015"/>
            <a:ext cx="1549766" cy="431833"/>
            <a:chOff x="685800" y="3923839"/>
            <a:chExt cx="1549766" cy="4318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7A9D16-6694-4D7C-871B-48E4D5DE9AEB}"/>
                </a:ext>
              </a:extLst>
            </p:cNvPr>
            <p:cNvSpPr/>
            <p:nvPr/>
          </p:nvSpPr>
          <p:spPr>
            <a:xfrm>
              <a:off x="685800" y="3923839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Solutions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2ACFBE-E33A-4C04-9D00-42966094E7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309" y="4004755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59" name="Freeform 80">
                <a:extLst>
                  <a:ext uri="{FF2B5EF4-FFF2-40B4-BE49-F238E27FC236}">
                    <a16:creationId xmlns:a16="http://schemas.microsoft.com/office/drawing/2014/main" id="{20271662-207D-4B2B-ACD5-30464EE0B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471186C5-1B24-4A0A-A630-B187E4A1A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82">
                <a:extLst>
                  <a:ext uri="{FF2B5EF4-FFF2-40B4-BE49-F238E27FC236}">
                    <a16:creationId xmlns:a16="http://schemas.microsoft.com/office/drawing/2014/main" id="{D368713E-DAAF-4012-8D0E-D6D8D9433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E2EB0DD-062D-4C32-B6C4-CF1EB9035437}"/>
              </a:ext>
            </a:extLst>
          </p:cNvPr>
          <p:cNvSpPr/>
          <p:nvPr/>
        </p:nvSpPr>
        <p:spPr>
          <a:xfrm>
            <a:off x="232952" y="6129905"/>
            <a:ext cx="1549766" cy="431833"/>
          </a:xfrm>
          <a:prstGeom prst="rect">
            <a:avLst/>
          </a:prstGeom>
          <a:noFill/>
          <a:ln w="57150" cap="rnd" cmpd="sng" algn="ctr">
            <a:solidFill>
              <a:schemeClr val="accent2"/>
            </a:solidFill>
            <a:prstDash val="sysDot"/>
            <a:round/>
            <a:headEnd type="none" w="med" len="med"/>
            <a:tailEnd type="diamond" w="med" len="med"/>
          </a:ln>
          <a:effectLst/>
        </p:spPr>
        <p:txBody>
          <a:bodyPr rtlCol="0" anchor="ctr"/>
          <a:lstStyle/>
          <a:p>
            <a:pPr algn="ctr"/>
            <a:r>
              <a:rPr lang="en-GB" sz="1200" b="1" dirty="0"/>
              <a:t>External Content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E95243-A9FB-4CB2-AF4B-BDA102F5EC22}"/>
              </a:ext>
            </a:extLst>
          </p:cNvPr>
          <p:cNvGrpSpPr/>
          <p:nvPr/>
        </p:nvGrpSpPr>
        <p:grpSpPr>
          <a:xfrm>
            <a:off x="10975998" y="4824470"/>
            <a:ext cx="1549766" cy="431833"/>
            <a:chOff x="10911348" y="3997419"/>
            <a:chExt cx="1549766" cy="43183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D6AFEF-6D41-41C7-8228-14E6EC9DE880}"/>
                </a:ext>
              </a:extLst>
            </p:cNvPr>
            <p:cNvSpPr/>
            <p:nvPr/>
          </p:nvSpPr>
          <p:spPr>
            <a:xfrm>
              <a:off x="10911348" y="399741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69" name="Freeform 77">
              <a:extLst>
                <a:ext uri="{FF2B5EF4-FFF2-40B4-BE49-F238E27FC236}">
                  <a16:creationId xmlns:a16="http://schemas.microsoft.com/office/drawing/2014/main" id="{D3D6C3DA-8908-40F0-9FF4-01C7639A4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939" y="4075423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ACCD693-805D-4939-8137-FB0FD391268D}"/>
              </a:ext>
            </a:extLst>
          </p:cNvPr>
          <p:cNvCxnSpPr>
            <a:cxnSpLocks/>
            <a:stCxn id="62" idx="3"/>
          </p:cNvCxnSpPr>
          <p:nvPr/>
        </p:nvCxnSpPr>
        <p:spPr bwMode="auto">
          <a:xfrm>
            <a:off x="1782718" y="6345822"/>
            <a:ext cx="12694630" cy="22400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2"/>
            </a:solidFill>
            <a:prstDash val="sysDot"/>
            <a:round/>
            <a:headEnd type="none" w="med" len="med"/>
            <a:tailEnd type="diamond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F41D438-E67F-4A1F-A9A5-448A8F9AA86D}"/>
              </a:ext>
            </a:extLst>
          </p:cNvPr>
          <p:cNvCxnSpPr>
            <a:cxnSpLocks/>
          </p:cNvCxnSpPr>
          <p:nvPr/>
        </p:nvCxnSpPr>
        <p:spPr>
          <a:xfrm flipV="1">
            <a:off x="2166730" y="2028821"/>
            <a:ext cx="1" cy="4317000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3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B432065-12BE-47DA-8C62-B6D4C7E9F486}"/>
              </a:ext>
            </a:extLst>
          </p:cNvPr>
          <p:cNvCxnSpPr>
            <a:cxnSpLocks/>
          </p:cNvCxnSpPr>
          <p:nvPr/>
        </p:nvCxnSpPr>
        <p:spPr>
          <a:xfrm flipH="1" flipV="1">
            <a:off x="2572903" y="2028820"/>
            <a:ext cx="1" cy="19755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3EA84A-E4EC-45B4-8B22-1D0925ACAFFF}"/>
              </a:ext>
            </a:extLst>
          </p:cNvPr>
          <p:cNvCxnSpPr>
            <a:cxnSpLocks/>
            <a:stCxn id="48" idx="3"/>
          </p:cNvCxnSpPr>
          <p:nvPr/>
        </p:nvCxnSpPr>
        <p:spPr bwMode="auto">
          <a:xfrm>
            <a:off x="1782718" y="2028820"/>
            <a:ext cx="12746082" cy="59089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F5DE0F5-7DD9-469A-B6CA-EAB1DCE19A8A}"/>
              </a:ext>
            </a:extLst>
          </p:cNvPr>
          <p:cNvCxnSpPr>
            <a:cxnSpLocks/>
            <a:stCxn id="53" idx="3"/>
          </p:cNvCxnSpPr>
          <p:nvPr/>
        </p:nvCxnSpPr>
        <p:spPr bwMode="auto">
          <a:xfrm>
            <a:off x="5388889" y="2987580"/>
            <a:ext cx="9088459" cy="0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1B96C8-661A-41DD-B0F6-2C3DFA5B4180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>
            <a:off x="8931398" y="3934932"/>
            <a:ext cx="5544779" cy="22629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E82E16-4F55-4C10-8B48-8AB885D86D04}"/>
              </a:ext>
            </a:extLst>
          </p:cNvPr>
          <p:cNvCxnSpPr>
            <a:cxnSpLocks/>
            <a:stCxn id="68" idx="3"/>
          </p:cNvCxnSpPr>
          <p:nvPr/>
        </p:nvCxnSpPr>
        <p:spPr bwMode="auto">
          <a:xfrm>
            <a:off x="12594094" y="5040387"/>
            <a:ext cx="1882083" cy="133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24F1644-A007-4587-9A1A-6A4F1A71ECE6}"/>
              </a:ext>
            </a:extLst>
          </p:cNvPr>
          <p:cNvCxnSpPr>
            <a:cxnSpLocks/>
          </p:cNvCxnSpPr>
          <p:nvPr/>
        </p:nvCxnSpPr>
        <p:spPr>
          <a:xfrm flipV="1">
            <a:off x="13269935" y="2087909"/>
            <a:ext cx="0" cy="2976174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3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9F0C89-CDFE-45E7-9D9C-CFC98042806B}"/>
              </a:ext>
            </a:extLst>
          </p:cNvPr>
          <p:cNvCxnSpPr>
            <a:cxnSpLocks/>
          </p:cNvCxnSpPr>
          <p:nvPr/>
        </p:nvCxnSpPr>
        <p:spPr>
          <a:xfrm flipV="1">
            <a:off x="13604883" y="2987580"/>
            <a:ext cx="0" cy="2066125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tx2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F99151-DE39-4BF5-8EE1-0DD0B5F04C2A}"/>
              </a:ext>
            </a:extLst>
          </p:cNvPr>
          <p:cNvCxnSpPr>
            <a:cxnSpLocks/>
          </p:cNvCxnSpPr>
          <p:nvPr/>
        </p:nvCxnSpPr>
        <p:spPr>
          <a:xfrm flipV="1">
            <a:off x="13939830" y="3957561"/>
            <a:ext cx="0" cy="109614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34A39EA-F646-49F6-BBEE-441175D257CF}"/>
              </a:ext>
            </a:extLst>
          </p:cNvPr>
          <p:cNvCxnSpPr>
            <a:cxnSpLocks/>
          </p:cNvCxnSpPr>
          <p:nvPr/>
        </p:nvCxnSpPr>
        <p:spPr>
          <a:xfrm flipH="1" flipV="1">
            <a:off x="5595861" y="2992024"/>
            <a:ext cx="1" cy="19755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>
            <a:hlinkClick r:id="rId2"/>
            <a:extLst>
              <a:ext uri="{FF2B5EF4-FFF2-40B4-BE49-F238E27FC236}">
                <a16:creationId xmlns:a16="http://schemas.microsoft.com/office/drawing/2014/main" id="{97120C55-3DB8-4F6A-B1C8-3B2C15C03643}"/>
              </a:ext>
            </a:extLst>
          </p:cNvPr>
          <p:cNvSpPr txBox="1"/>
          <p:nvPr/>
        </p:nvSpPr>
        <p:spPr>
          <a:xfrm rot="18900000">
            <a:off x="3649193" y="3842486"/>
            <a:ext cx="22904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Create Industry Workgroup</a:t>
            </a:r>
          </a:p>
        </p:txBody>
      </p:sp>
      <p:pic>
        <p:nvPicPr>
          <p:cNvPr id="103" name="Picture 10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92EA00E-99B2-4E70-94CD-870FD8E3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171" y="3368526"/>
            <a:ext cx="360000" cy="36000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9B2D8BB-908A-4CC8-B23D-1A26307D7B1A}"/>
              </a:ext>
            </a:extLst>
          </p:cNvPr>
          <p:cNvCxnSpPr>
            <a:cxnSpLocks/>
          </p:cNvCxnSpPr>
          <p:nvPr/>
        </p:nvCxnSpPr>
        <p:spPr>
          <a:xfrm>
            <a:off x="3104133" y="2170545"/>
            <a:ext cx="6077" cy="159327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6" name="Picture 9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DBA9E-9C09-4AD6-AE82-7C980FB05F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171" y="2329872"/>
            <a:ext cx="360000" cy="360000"/>
          </a:xfrm>
          <a:prstGeom prst="rect">
            <a:avLst/>
          </a:prstGeom>
        </p:spPr>
      </p:pic>
      <p:pic>
        <p:nvPicPr>
          <p:cNvPr id="101" name="Picture 10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B2A45C-7679-4682-BFF0-813B8E5F60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171" y="2849199"/>
            <a:ext cx="360000" cy="360000"/>
          </a:xfrm>
          <a:prstGeom prst="rect">
            <a:avLst/>
          </a:prstGeom>
        </p:spPr>
      </p:pic>
      <p:pic>
        <p:nvPicPr>
          <p:cNvPr id="105" name="Picture 10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5E53089-C2C5-41F2-A3E4-DCFBFD91D9B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171" y="3887852"/>
            <a:ext cx="360000" cy="360000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F0E9E8B-0153-42E0-8BE9-3AADAAEF76D6}"/>
              </a:ext>
            </a:extLst>
          </p:cNvPr>
          <p:cNvCxnSpPr>
            <a:cxnSpLocks/>
          </p:cNvCxnSpPr>
          <p:nvPr/>
        </p:nvCxnSpPr>
        <p:spPr>
          <a:xfrm>
            <a:off x="3107171" y="2689872"/>
            <a:ext cx="0" cy="159327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3FB974-13E9-413E-9B99-6C2819E25C7B}"/>
              </a:ext>
            </a:extLst>
          </p:cNvPr>
          <p:cNvCxnSpPr>
            <a:cxnSpLocks/>
          </p:cNvCxnSpPr>
          <p:nvPr/>
        </p:nvCxnSpPr>
        <p:spPr>
          <a:xfrm>
            <a:off x="3107171" y="3209199"/>
            <a:ext cx="0" cy="159327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5F67B11-BF5C-44E7-BD70-02BAD5618A90}"/>
              </a:ext>
            </a:extLst>
          </p:cNvPr>
          <p:cNvCxnSpPr>
            <a:cxnSpLocks/>
          </p:cNvCxnSpPr>
          <p:nvPr/>
        </p:nvCxnSpPr>
        <p:spPr>
          <a:xfrm>
            <a:off x="3107171" y="3728526"/>
            <a:ext cx="0" cy="159326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99062D8-3B92-457F-9A9E-42519A7DCDC7}"/>
              </a:ext>
            </a:extLst>
          </p:cNvPr>
          <p:cNvSpPr/>
          <p:nvPr/>
        </p:nvSpPr>
        <p:spPr>
          <a:xfrm>
            <a:off x="5919086" y="2984404"/>
            <a:ext cx="727556" cy="1132020"/>
          </a:xfrm>
          <a:prstGeom prst="roundRect">
            <a:avLst>
              <a:gd name="adj" fmla="val 17011"/>
            </a:avLst>
          </a:prstGeom>
          <a:noFill/>
          <a:ln w="571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FB06329-0BD2-45F1-9DB9-CF75689E484B}"/>
              </a:ext>
            </a:extLst>
          </p:cNvPr>
          <p:cNvSpPr/>
          <p:nvPr/>
        </p:nvSpPr>
        <p:spPr>
          <a:xfrm>
            <a:off x="5793170" y="3424499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3EB2844-1487-40AD-9790-78E728710B48}"/>
              </a:ext>
            </a:extLst>
          </p:cNvPr>
          <p:cNvSpPr/>
          <p:nvPr/>
        </p:nvSpPr>
        <p:spPr>
          <a:xfrm>
            <a:off x="6515735" y="3424499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AA96AFB-1B43-4D93-A74D-4C08557549CC}"/>
              </a:ext>
            </a:extLst>
          </p:cNvPr>
          <p:cNvCxnSpPr>
            <a:cxnSpLocks/>
          </p:cNvCxnSpPr>
          <p:nvPr/>
        </p:nvCxnSpPr>
        <p:spPr>
          <a:xfrm flipV="1">
            <a:off x="6282865" y="2616022"/>
            <a:ext cx="297681" cy="374735"/>
          </a:xfrm>
          <a:prstGeom prst="lin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53EA25-999E-4E5F-925D-7639EC3B3209}"/>
              </a:ext>
            </a:extLst>
          </p:cNvPr>
          <p:cNvCxnSpPr>
            <a:cxnSpLocks/>
            <a:stCxn id="152" idx="5"/>
          </p:cNvCxnSpPr>
          <p:nvPr/>
        </p:nvCxnSpPr>
        <p:spPr>
          <a:xfrm flipH="1" flipV="1">
            <a:off x="6054971" y="2640009"/>
            <a:ext cx="316929" cy="44105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09BA68F-02C9-4668-89BD-8322B961A765}"/>
              </a:ext>
            </a:extLst>
          </p:cNvPr>
          <p:cNvCxnSpPr>
            <a:cxnSpLocks/>
          </p:cNvCxnSpPr>
          <p:nvPr/>
        </p:nvCxnSpPr>
        <p:spPr>
          <a:xfrm flipH="1" flipV="1">
            <a:off x="9589291" y="3951384"/>
            <a:ext cx="1" cy="19755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2DDD3A2-96ED-43E9-946E-CC035C76002D}"/>
              </a:ext>
            </a:extLst>
          </p:cNvPr>
          <p:cNvCxnSpPr>
            <a:cxnSpLocks/>
          </p:cNvCxnSpPr>
          <p:nvPr/>
        </p:nvCxnSpPr>
        <p:spPr>
          <a:xfrm flipH="1" flipV="1">
            <a:off x="9243838" y="3951383"/>
            <a:ext cx="1" cy="19755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7D8552D4-FD64-4D88-8191-C1521A864330}"/>
              </a:ext>
            </a:extLst>
          </p:cNvPr>
          <p:cNvSpPr/>
          <p:nvPr/>
        </p:nvSpPr>
        <p:spPr>
          <a:xfrm>
            <a:off x="2979076" y="1902905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56F1E7D-CFE2-4F66-B898-9C1CA05C246F}"/>
              </a:ext>
            </a:extLst>
          </p:cNvPr>
          <p:cNvSpPr/>
          <p:nvPr/>
        </p:nvSpPr>
        <p:spPr>
          <a:xfrm>
            <a:off x="9947514" y="3834403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CB68846-422C-4249-B7DE-6CD21A22764E}"/>
              </a:ext>
            </a:extLst>
          </p:cNvPr>
          <p:cNvSpPr/>
          <p:nvPr/>
        </p:nvSpPr>
        <p:spPr>
          <a:xfrm>
            <a:off x="12683156" y="4927316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FA02BB2-4ABF-4581-AB7F-043DE5BC833F}"/>
              </a:ext>
            </a:extLst>
          </p:cNvPr>
          <p:cNvCxnSpPr>
            <a:cxnSpLocks/>
          </p:cNvCxnSpPr>
          <p:nvPr/>
        </p:nvCxnSpPr>
        <p:spPr>
          <a:xfrm flipH="1" flipV="1">
            <a:off x="6288673" y="4261159"/>
            <a:ext cx="6493" cy="2095863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3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5E558555-EDB7-4CDE-989A-6F70B7757888}"/>
              </a:ext>
            </a:extLst>
          </p:cNvPr>
          <p:cNvSpPr/>
          <p:nvPr/>
        </p:nvSpPr>
        <p:spPr>
          <a:xfrm>
            <a:off x="6156949" y="2866108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980AE4A-8CEE-46DA-B989-4FA26A64B3D9}"/>
              </a:ext>
            </a:extLst>
          </p:cNvPr>
          <p:cNvSpPr/>
          <p:nvPr/>
        </p:nvSpPr>
        <p:spPr>
          <a:xfrm>
            <a:off x="6156949" y="4009328"/>
            <a:ext cx="251831" cy="2518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pic>
        <p:nvPicPr>
          <p:cNvPr id="122" name="Picture 121" descr="A close up of a building&#10;&#10;Description automatically generated">
            <a:extLst>
              <a:ext uri="{FF2B5EF4-FFF2-40B4-BE49-F238E27FC236}">
                <a16:creationId xmlns:a16="http://schemas.microsoft.com/office/drawing/2014/main" id="{0C983055-BF5D-498D-A50E-9F1C356AB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201" y="2448015"/>
            <a:ext cx="360000" cy="360000"/>
          </a:xfrm>
          <a:prstGeom prst="rect">
            <a:avLst/>
          </a:prstGeom>
        </p:spPr>
      </p:pic>
      <p:pic>
        <p:nvPicPr>
          <p:cNvPr id="124" name="Picture 123" descr="A picture containing clock&#10;&#10;Description automatically generated">
            <a:extLst>
              <a:ext uri="{FF2B5EF4-FFF2-40B4-BE49-F238E27FC236}">
                <a16:creationId xmlns:a16="http://schemas.microsoft.com/office/drawing/2014/main" id="{ADD9E3CB-75E9-449E-A420-9B787ACCD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254" y="2448015"/>
            <a:ext cx="360000" cy="360000"/>
          </a:xfrm>
          <a:prstGeom prst="rect">
            <a:avLst/>
          </a:prstGeom>
        </p:spPr>
      </p:pic>
      <p:pic>
        <p:nvPicPr>
          <p:cNvPr id="183" name="Picture 182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10BD131-802A-4681-A855-6BBE4AA36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071" y="5471387"/>
            <a:ext cx="360000" cy="360000"/>
          </a:xfrm>
          <a:prstGeom prst="rect">
            <a:avLst/>
          </a:prstGeom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A0BBF42-8778-4F24-AAF8-708E2965A91F}"/>
              </a:ext>
            </a:extLst>
          </p:cNvPr>
          <p:cNvCxnSpPr>
            <a:cxnSpLocks/>
          </p:cNvCxnSpPr>
          <p:nvPr/>
        </p:nvCxnSpPr>
        <p:spPr>
          <a:xfrm>
            <a:off x="10070391" y="4079712"/>
            <a:ext cx="6077" cy="159327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76E3A59-4F8C-432E-891D-805FE807645F}"/>
              </a:ext>
            </a:extLst>
          </p:cNvPr>
          <p:cNvCxnSpPr>
            <a:cxnSpLocks/>
          </p:cNvCxnSpPr>
          <p:nvPr/>
        </p:nvCxnSpPr>
        <p:spPr>
          <a:xfrm>
            <a:off x="10073429" y="4582841"/>
            <a:ext cx="0" cy="130851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CD2935C-3822-4380-AAE6-259F80F3A8B7}"/>
              </a:ext>
            </a:extLst>
          </p:cNvPr>
          <p:cNvCxnSpPr>
            <a:cxnSpLocks/>
          </p:cNvCxnSpPr>
          <p:nvPr/>
        </p:nvCxnSpPr>
        <p:spPr>
          <a:xfrm>
            <a:off x="10073429" y="5073692"/>
            <a:ext cx="0" cy="130851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63F99E5-0213-4AA8-B596-0750ED4B5649}"/>
              </a:ext>
            </a:extLst>
          </p:cNvPr>
          <p:cNvCxnSpPr>
            <a:cxnSpLocks/>
          </p:cNvCxnSpPr>
          <p:nvPr/>
        </p:nvCxnSpPr>
        <p:spPr>
          <a:xfrm>
            <a:off x="10073429" y="5564543"/>
            <a:ext cx="0" cy="130852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5" name="Picture 18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1DF73D4-86CC-4730-AE0F-6DD19B2EA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3429" y="4222841"/>
            <a:ext cx="360000" cy="360000"/>
          </a:xfrm>
          <a:prstGeom prst="rect">
            <a:avLst/>
          </a:prstGeom>
        </p:spPr>
      </p:pic>
      <p:pic>
        <p:nvPicPr>
          <p:cNvPr id="187" name="Picture 18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2361A2-8012-4D5E-BD73-575E820619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429" y="4713692"/>
            <a:ext cx="360000" cy="360000"/>
          </a:xfrm>
          <a:prstGeom prst="rect">
            <a:avLst/>
          </a:prstGeom>
        </p:spPr>
      </p:pic>
      <p:pic>
        <p:nvPicPr>
          <p:cNvPr id="189" name="Picture 1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07D703-8D8F-4838-8F70-B04C1A1694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3429" y="5204543"/>
            <a:ext cx="360000" cy="360000"/>
          </a:xfrm>
          <a:prstGeom prst="rect">
            <a:avLst/>
          </a:prstGeom>
        </p:spPr>
      </p:pic>
      <p:pic>
        <p:nvPicPr>
          <p:cNvPr id="191" name="Picture 19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FC45C5-1EA7-41A9-B3E7-72E69E9BB8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3429" y="5695395"/>
            <a:ext cx="360000" cy="360000"/>
          </a:xfrm>
          <a:prstGeom prst="rect">
            <a:avLst/>
          </a:prstGeom>
        </p:spPr>
      </p:pic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7D9CE25-D409-4E0A-820B-0BA297A36622}"/>
              </a:ext>
            </a:extLst>
          </p:cNvPr>
          <p:cNvCxnSpPr>
            <a:cxnSpLocks/>
            <a:stCxn id="145" idx="4"/>
            <a:endCxn id="183" idx="0"/>
          </p:cNvCxnSpPr>
          <p:nvPr/>
        </p:nvCxnSpPr>
        <p:spPr>
          <a:xfrm flipH="1">
            <a:off x="12809071" y="5179147"/>
            <a:ext cx="1" cy="29224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7" name="TextBox 206">
            <a:hlinkClick r:id="rId2"/>
            <a:extLst>
              <a:ext uri="{FF2B5EF4-FFF2-40B4-BE49-F238E27FC236}">
                <a16:creationId xmlns:a16="http://schemas.microsoft.com/office/drawing/2014/main" id="{E85335AA-CC50-4857-A8F3-966467657263}"/>
              </a:ext>
            </a:extLst>
          </p:cNvPr>
          <p:cNvSpPr txBox="1"/>
          <p:nvPr/>
        </p:nvSpPr>
        <p:spPr>
          <a:xfrm rot="18900000">
            <a:off x="4709760" y="3874767"/>
            <a:ext cx="1262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dirty="0"/>
              <a:t>Client Space</a:t>
            </a:r>
          </a:p>
        </p:txBody>
      </p:sp>
      <p:sp>
        <p:nvSpPr>
          <p:cNvPr id="208" name="TextBox 207">
            <a:hlinkClick r:id="rId2"/>
            <a:extLst>
              <a:ext uri="{FF2B5EF4-FFF2-40B4-BE49-F238E27FC236}">
                <a16:creationId xmlns:a16="http://schemas.microsoft.com/office/drawing/2014/main" id="{BF55C7AE-D5BC-42DA-BD96-38BD43192B21}"/>
              </a:ext>
            </a:extLst>
          </p:cNvPr>
          <p:cNvSpPr txBox="1"/>
          <p:nvPr/>
        </p:nvSpPr>
        <p:spPr>
          <a:xfrm rot="18900000">
            <a:off x="5120004" y="4508803"/>
            <a:ext cx="1262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dirty="0"/>
              <a:t>Analyse</a:t>
            </a:r>
          </a:p>
        </p:txBody>
      </p:sp>
      <p:sp>
        <p:nvSpPr>
          <p:cNvPr id="209" name="TextBox 208">
            <a:hlinkClick r:id="rId2"/>
            <a:extLst>
              <a:ext uri="{FF2B5EF4-FFF2-40B4-BE49-F238E27FC236}">
                <a16:creationId xmlns:a16="http://schemas.microsoft.com/office/drawing/2014/main" id="{B7D8FC7E-40D4-4EDF-8C30-ABE60454AD66}"/>
              </a:ext>
            </a:extLst>
          </p:cNvPr>
          <p:cNvSpPr txBox="1"/>
          <p:nvPr/>
        </p:nvSpPr>
        <p:spPr>
          <a:xfrm rot="18900000">
            <a:off x="6630753" y="3096588"/>
            <a:ext cx="8144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dirty="0"/>
              <a:t>Review</a:t>
            </a:r>
          </a:p>
        </p:txBody>
      </p:sp>
      <p:sp>
        <p:nvSpPr>
          <p:cNvPr id="210" name="TextBox 209">
            <a:hlinkClick r:id="rId2"/>
            <a:extLst>
              <a:ext uri="{FF2B5EF4-FFF2-40B4-BE49-F238E27FC236}">
                <a16:creationId xmlns:a16="http://schemas.microsoft.com/office/drawing/2014/main" id="{FC86E48D-5377-463B-BE65-3741F654ADE6}"/>
              </a:ext>
            </a:extLst>
          </p:cNvPr>
          <p:cNvSpPr txBox="1"/>
          <p:nvPr/>
        </p:nvSpPr>
        <p:spPr>
          <a:xfrm rot="18900000">
            <a:off x="8895149" y="4333623"/>
            <a:ext cx="8144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dirty="0"/>
              <a:t>Capture</a:t>
            </a:r>
          </a:p>
        </p:txBody>
      </p:sp>
      <p:sp>
        <p:nvSpPr>
          <p:cNvPr id="211" name="TextBox 210">
            <a:hlinkClick r:id="rId2"/>
            <a:extLst>
              <a:ext uri="{FF2B5EF4-FFF2-40B4-BE49-F238E27FC236}">
                <a16:creationId xmlns:a16="http://schemas.microsoft.com/office/drawing/2014/main" id="{7FEC55B9-BFE7-488E-9DE3-BE900BD1736A}"/>
              </a:ext>
            </a:extLst>
          </p:cNvPr>
          <p:cNvSpPr txBox="1"/>
          <p:nvPr/>
        </p:nvSpPr>
        <p:spPr>
          <a:xfrm rot="18900000">
            <a:off x="8535315" y="4292530"/>
            <a:ext cx="8144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dirty="0"/>
              <a:t>Identify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2FDA1FB-B66A-4A12-BB02-CFE053AE061D}"/>
              </a:ext>
            </a:extLst>
          </p:cNvPr>
          <p:cNvSpPr/>
          <p:nvPr/>
        </p:nvSpPr>
        <p:spPr>
          <a:xfrm>
            <a:off x="232952" y="6921163"/>
            <a:ext cx="1549766" cy="431833"/>
          </a:xfrm>
          <a:prstGeom prst="rect">
            <a:avLst/>
          </a:prstGeom>
          <a:solidFill>
            <a:srgbClr val="7030A0"/>
          </a:solidFill>
          <a:ln w="57150" cap="rnd" cmpd="sng" algn="ctr">
            <a:solidFill>
              <a:srgbClr val="7030A0"/>
            </a:solidFill>
            <a:prstDash val="solid"/>
            <a:round/>
            <a:headEnd type="none" w="med" len="med"/>
            <a:tailEnd type="diamond" w="med" len="med"/>
          </a:ln>
          <a:effectLst/>
        </p:spPr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MS Teams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7D7D429-D8F0-43E3-9681-951FCE3ED5FB}"/>
              </a:ext>
            </a:extLst>
          </p:cNvPr>
          <p:cNvCxnSpPr>
            <a:cxnSpLocks/>
            <a:stCxn id="215" idx="3"/>
          </p:cNvCxnSpPr>
          <p:nvPr/>
        </p:nvCxnSpPr>
        <p:spPr bwMode="auto">
          <a:xfrm>
            <a:off x="1782718" y="7137080"/>
            <a:ext cx="12694630" cy="22400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rgbClr val="7030A0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CC1CCCA-A58B-467D-AD25-8D241551EC61}"/>
              </a:ext>
            </a:extLst>
          </p:cNvPr>
          <p:cNvSpPr/>
          <p:nvPr/>
        </p:nvSpPr>
        <p:spPr>
          <a:xfrm>
            <a:off x="514739" y="303647"/>
            <a:ext cx="2412432" cy="120032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Teams discuss and share thoughts on key trends within their industry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Review existing trends in Digital Explorer (descriptions, life cycle stages)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Trends should relate to the business areas DXC defines within the </a:t>
            </a:r>
            <a:r>
              <a:rPr lang="en-GB" sz="800" dirty="0" err="1"/>
              <a:t>iBVF’s</a:t>
            </a:r>
            <a:endParaRPr lang="en-GB" sz="8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Add/review trends into Digital Explorer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Use MS Teams and online meetings as required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A11F276-3B71-4ABB-8820-C61B82496CC8}"/>
              </a:ext>
            </a:extLst>
          </p:cNvPr>
          <p:cNvSpPr/>
          <p:nvPr/>
        </p:nvSpPr>
        <p:spPr>
          <a:xfrm>
            <a:off x="3764235" y="182673"/>
            <a:ext cx="3153099" cy="83099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Teams analyse key market material for their clients (investor reports, strategic papers)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1 Digital Explorer Workgroup per team (Team captains to set-up)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1 Digital Explorer workspace per client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Use MS Teams and online meetings as required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DBCA0C2-4A4B-4769-A696-E324F8CF12CC}"/>
              </a:ext>
            </a:extLst>
          </p:cNvPr>
          <p:cNvSpPr/>
          <p:nvPr/>
        </p:nvSpPr>
        <p:spPr>
          <a:xfrm>
            <a:off x="7413253" y="283719"/>
            <a:ext cx="3157713" cy="156966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Playbook should cover: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800" dirty="0"/>
              <a:t>Introduction and thoughts from the team (industry direction, maturity, …)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800" dirty="0"/>
              <a:t>Summary of market insights (heatmaps/graph views from DE workspaces)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800" dirty="0"/>
              <a:t>Key trends from week 1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800" dirty="0"/>
              <a:t>Solution showcases from week 3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8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Use MS Teams and online meetings as required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6357D8-42D8-4B38-9429-DA83F1315F4C}"/>
              </a:ext>
            </a:extLst>
          </p:cNvPr>
          <p:cNvSpPr/>
          <p:nvPr/>
        </p:nvSpPr>
        <p:spPr>
          <a:xfrm>
            <a:off x="11121497" y="240162"/>
            <a:ext cx="3123318" cy="156966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Playbook should cover: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800" dirty="0"/>
              <a:t>Introduction and thoughts from the team (industry direction, maturity, …)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800" dirty="0"/>
              <a:t>Summary of market insights (heatmaps/graph views from DE workspaces)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800" dirty="0"/>
              <a:t>Key trends from week 1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800" dirty="0"/>
              <a:t>Solution showcases from week 3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8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800" dirty="0"/>
              <a:t>Use MS Teams and online meetings as required</a:t>
            </a:r>
          </a:p>
        </p:txBody>
      </p:sp>
      <p:sp>
        <p:nvSpPr>
          <p:cNvPr id="229" name="TextBox 228">
            <a:hlinkClick r:id="rId2"/>
            <a:extLst>
              <a:ext uri="{FF2B5EF4-FFF2-40B4-BE49-F238E27FC236}">
                <a16:creationId xmlns:a16="http://schemas.microsoft.com/office/drawing/2014/main" id="{6702F924-F4F1-4CF2-A490-ECD33AF0D647}"/>
              </a:ext>
            </a:extLst>
          </p:cNvPr>
          <p:cNvSpPr txBox="1"/>
          <p:nvPr/>
        </p:nvSpPr>
        <p:spPr>
          <a:xfrm rot="18900000">
            <a:off x="1470873" y="2524330"/>
            <a:ext cx="1262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dirty="0"/>
              <a:t>Investigate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548AF24-F642-4AD0-A7D3-39A4DD95C874}"/>
              </a:ext>
            </a:extLst>
          </p:cNvPr>
          <p:cNvCxnSpPr>
            <a:cxnSpLocks/>
          </p:cNvCxnSpPr>
          <p:nvPr/>
        </p:nvCxnSpPr>
        <p:spPr>
          <a:xfrm flipV="1">
            <a:off x="2524953" y="6646606"/>
            <a:ext cx="0" cy="479912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rgbClr val="7030A0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39BAAF8-C033-429A-BDDF-4C3834E9F6AE}"/>
              </a:ext>
            </a:extLst>
          </p:cNvPr>
          <p:cNvCxnSpPr>
            <a:cxnSpLocks/>
          </p:cNvCxnSpPr>
          <p:nvPr/>
        </p:nvCxnSpPr>
        <p:spPr>
          <a:xfrm flipV="1">
            <a:off x="5408679" y="6646606"/>
            <a:ext cx="0" cy="479912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rgbClr val="7030A0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4745A01-4D29-4006-A2E9-F88B2EA50BE9}"/>
              </a:ext>
            </a:extLst>
          </p:cNvPr>
          <p:cNvCxnSpPr>
            <a:cxnSpLocks/>
          </p:cNvCxnSpPr>
          <p:nvPr/>
        </p:nvCxnSpPr>
        <p:spPr>
          <a:xfrm flipV="1">
            <a:off x="8992110" y="6679568"/>
            <a:ext cx="0" cy="479912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rgbClr val="7030A0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B4C2A50-F99E-430D-92A3-6A5935397285}"/>
              </a:ext>
            </a:extLst>
          </p:cNvPr>
          <p:cNvCxnSpPr>
            <a:cxnSpLocks/>
          </p:cNvCxnSpPr>
          <p:nvPr/>
        </p:nvCxnSpPr>
        <p:spPr>
          <a:xfrm flipV="1">
            <a:off x="12575541" y="6668368"/>
            <a:ext cx="0" cy="479912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rgbClr val="7030A0"/>
            </a:solidFill>
            <a:prstDash val="solid"/>
            <a:round/>
            <a:headEnd type="diamond" w="lg" len="lg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132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BE31-7ACB-4FD3-B11B-758BAAEC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D35D-BF6C-4180-A1AC-A615A04A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35000" cy="5121275"/>
          </a:xfrm>
        </p:spPr>
        <p:txBody>
          <a:bodyPr/>
          <a:lstStyle/>
          <a:p>
            <a:r>
              <a:rPr lang="en-GB" dirty="0"/>
              <a:t>Teams, plus Dave and Carrie to share and promote material across all available internal DXC channels</a:t>
            </a:r>
          </a:p>
          <a:p>
            <a:pPr lvl="1"/>
            <a:r>
              <a:rPr lang="en-GB" dirty="0"/>
              <a:t>my.dxc.com</a:t>
            </a:r>
          </a:p>
          <a:p>
            <a:pPr lvl="1"/>
            <a:r>
              <a:rPr lang="en-GB" dirty="0"/>
              <a:t>Workplace</a:t>
            </a:r>
          </a:p>
          <a:p>
            <a:pPr lvl="1"/>
            <a:r>
              <a:rPr lang="en-GB" dirty="0"/>
              <a:t>Teams</a:t>
            </a:r>
          </a:p>
          <a:p>
            <a:pPr lvl="1"/>
            <a:endParaRPr lang="en-GB" dirty="0"/>
          </a:p>
          <a:p>
            <a:r>
              <a:rPr lang="en-GB" dirty="0"/>
              <a:t>Cross Industries Analyse – Dave to work with competitive intelligence team to identify common themes and create\publish a cross-industry playbook.</a:t>
            </a:r>
          </a:p>
        </p:txBody>
      </p:sp>
    </p:spTree>
    <p:extLst>
      <p:ext uri="{BB962C8B-B14F-4D97-AF65-F5344CB8AC3E}">
        <p14:creationId xmlns:p14="http://schemas.microsoft.com/office/powerpoint/2010/main" val="372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David Stevens – Program lead/Digital Explorer Support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Kimberly Gennusa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Josh </a:t>
            </a:r>
            <a:r>
              <a:rPr lang="en-GB" dirty="0" err="1"/>
              <a:t>Merchlinksi</a:t>
            </a:r>
            <a:r>
              <a:rPr lang="en-GB" dirty="0"/>
              <a:t>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Justin Horrell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Carrie Golden – Internal comms</a:t>
            </a:r>
          </a:p>
        </p:txBody>
      </p:sp>
    </p:spTree>
    <p:extLst>
      <p:ext uri="{BB962C8B-B14F-4D97-AF65-F5344CB8AC3E}">
        <p14:creationId xmlns:p14="http://schemas.microsoft.com/office/powerpoint/2010/main" val="1498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F6541F-6E4D-4479-AC71-81EC8B46B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3702-43BA-4463-9B9D-BCECAA5ACB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B4AF2A-949B-48BF-8DEB-34FBAAFF3810}">
  <ds:schemaRefs>
    <ds:schemaRef ds:uri="7d106420-3f4a-4cb6-90da-75bb9d546c19"/>
    <ds:schemaRef ds:uri="7bbbf46f-11f7-4a76-a153-797481bc169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511</TotalTime>
  <Words>612</Words>
  <Application>Microsoft Office PowerPoint</Application>
  <PresentationFormat>Custom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GT Walsheim Pro Bold</vt:lpstr>
      <vt:lpstr>GT Walsheim Pro Light</vt:lpstr>
      <vt:lpstr>DXC</vt:lpstr>
      <vt:lpstr>Shareathon 2</vt:lpstr>
      <vt:lpstr>Aim</vt:lpstr>
      <vt:lpstr>How</vt:lpstr>
      <vt:lpstr>Example output https://digitalexplorer.dxc.com/pb/playbook/765453 </vt:lpstr>
      <vt:lpstr>Digital Explorer Achievements All team members will gain the following DE badges</vt:lpstr>
      <vt:lpstr>Industry Teams</vt:lpstr>
      <vt:lpstr>PowerPoint Presentation</vt:lpstr>
      <vt:lpstr>Post Event</vt:lpstr>
      <vt:lpstr>Program team</vt:lpstr>
      <vt:lpstr>Links</vt:lpstr>
      <vt:lpstr>Questions?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Shareathon 2</dc:title>
  <dc:subject/>
  <dc:creator>David Stevens</dc:creator>
  <cp:keywords/>
  <dc:description/>
  <cp:lastModifiedBy>David Stevens</cp:lastModifiedBy>
  <cp:revision>12</cp:revision>
  <cp:lastPrinted>2018-07-20T15:33:39Z</cp:lastPrinted>
  <dcterms:created xsi:type="dcterms:W3CDTF">2019-10-04T06:37:42Z</dcterms:created>
  <dcterms:modified xsi:type="dcterms:W3CDTF">2019-10-04T15:09:03Z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